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8" r:id="rId20"/>
  </p:sldIdLst>
  <p:sldSz cx="14630400" cy="82296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56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47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944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1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4712" tIns="32356" rIns="64712" bIns="3235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4712" tIns="32356" rIns="64712" bIns="32356"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EBE9EE-85EF-1468-62BC-F59CD4ADA365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6576FC-E5B0-FD74-F347-45B1BD4DAAB7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784131-A6ED-EBE0-B641-2F4BF08B3D11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4F1B82-0BC8-F481-FDDB-90FD91F3023F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BEEEF2-C7F8-4953-2A6E-E0F9661A48BB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D28E2B-8402-5D15-DCA6-AB09D52B6AD0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D58DCA-DA0D-955A-5078-42331850319C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45ABA2-A8F6-FA50-437D-C950E44D8C8A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FCFCFB-2B57-E59A-283D-0BAB1FCE557C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E23975-DC69-B2FD-A1C3-876AF53EFFFD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BEFC8C-4E43-0FC7-3A7C-6C11DEFDF89B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4937EF-7F5A-5150-5921-0354D3AB2FBB}"/>
              </a:ext>
            </a:extLst>
          </p:cNvPr>
          <p:cNvSpPr/>
          <p:nvPr userDrawn="1"/>
        </p:nvSpPr>
        <p:spPr>
          <a:xfrm>
            <a:off x="1" y="7200900"/>
            <a:ext cx="14630400" cy="1028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80" b="1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913DA-9BD6-4EFD-9346-859702E3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859954"/>
            <a:ext cx="12618720" cy="709117"/>
          </a:xfrm>
        </p:spPr>
        <p:txBody>
          <a:bodyPr vert="horz" lIns="90000" tIns="45720" rIns="91440" bIns="45720" rtlCol="0" anchor="t">
            <a:spAutoFit/>
          </a:bodyPr>
          <a:lstStyle>
            <a:lvl1pPr>
              <a:defRPr lang="en-US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F58AFD-780B-CF45-9BAB-90411DEDD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32720" y="7754361"/>
            <a:ext cx="3291840" cy="184666"/>
          </a:xfrm>
        </p:spPr>
        <p:txBody>
          <a:bodyPr lIns="0" tIns="0" rIns="0" bIns="0">
            <a:spAutoFit/>
          </a:bodyPr>
          <a:lstStyle>
            <a:lvl1pPr>
              <a:defRPr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A6C0AE-9331-BEAD-1CFC-DEC43025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1802131"/>
            <a:ext cx="12618720" cy="228370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defRPr b="0" i="0">
                <a:latin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</a:defRPr>
            </a:lvl2pPr>
            <a:lvl3pPr>
              <a:defRPr b="0" i="0">
                <a:latin typeface="Century Gothic" panose="020B0502020202020204" pitchFamily="34" charset="0"/>
              </a:defRPr>
            </a:lvl3pPr>
            <a:lvl4pPr>
              <a:defRPr b="0" i="0">
                <a:latin typeface="Century Gothic" panose="020B0502020202020204" pitchFamily="34" charset="0"/>
              </a:defRPr>
            </a:lvl4pPr>
            <a:lvl5pPr>
              <a:defRPr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2CAD9C-48A8-8B33-B13C-759AB164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0" y="7754361"/>
            <a:ext cx="3291840" cy="2769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3D15A401-7671-C64C-9815-4BDF2788496F}" type="datetime3">
              <a:rPr lang="en-IN" smtClean="0"/>
              <a:t>17 June 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BD742C1-65A3-C30D-CC60-1D7080D7C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5840" y="7754361"/>
            <a:ext cx="4612445" cy="184666"/>
          </a:xfr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IN" b="0" i="0" smtClean="0"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04338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C53C05-B18F-044F-CC3B-70F1C11AA036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29E3A4-FFB9-D75F-DAD7-FD0E9320CBD4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6FB3B0-4721-F346-DF1E-30EB1417806F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A8A7D6-1893-12EE-0ED8-A4DB5BD6F3CD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EC50C3-4C32-C0EE-F6B7-81905B0ED3DF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30B381-D353-0BA4-065A-16656E6EA94D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FB6021-7F69-8400-DBE6-DE51B5277678}"/>
              </a:ext>
            </a:extLst>
          </p:cNvPr>
          <p:cNvSpPr txBox="1"/>
          <p:nvPr userDrawn="1"/>
        </p:nvSpPr>
        <p:spPr>
          <a:xfrm>
            <a:off x="13982701" y="7829550"/>
            <a:ext cx="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F1A9610-2200-0E4C-A2B0-3B4FBB6A2E6F}" type="slidenum">
              <a:rPr lang="en-US" sz="1200" smtClean="0"/>
              <a:t>‹#›</a:t>
            </a:fld>
            <a:endParaRPr lang="en-US" sz="1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0"/>
            <a:ext cx="53340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1242" y="2976642"/>
            <a:ext cx="8020479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7200"/>
              </a:lnSpc>
              <a:buNone/>
            </a:pPr>
            <a:r>
              <a:rPr lang="en-US" sz="6000" b="1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CROSS-BORDER FINANCE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4100" dirty="0">
                <a:solidFill>
                  <a:schemeClr val="bg1">
                    <a:lumMod val="50000"/>
                  </a:schemeClr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POST-MERGER INTEGRATION KICKOFF</a:t>
            </a:r>
            <a:endParaRPr lang="en-US" sz="4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78759"/>
            <a:ext cx="687740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Necessary Process Maps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462175" y="1804371"/>
            <a:ext cx="401204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Cash Request/Signature </a:t>
            </a:r>
          </a:p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Authority</a:t>
            </a:r>
          </a:p>
          <a:p>
            <a:pPr marL="0" indent="0" algn="r">
              <a:lnSpc>
                <a:spcPts val="2750"/>
              </a:lnSpc>
              <a:buNone/>
            </a:pPr>
            <a:endParaRPr lang="en-US" sz="2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29424"/>
            <a:ext cx="4564975" cy="456497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301" y="2499257"/>
            <a:ext cx="339328" cy="4242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890867" y="19782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Cash Management</a:t>
            </a:r>
            <a:endParaRPr lang="en-US" sz="2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929424"/>
            <a:ext cx="4564975" cy="4564975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0307" y="2773934"/>
            <a:ext cx="339328" cy="42422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10051256" y="3603681"/>
            <a:ext cx="378535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Centralized A/R Credit and Collection</a:t>
            </a:r>
            <a:endParaRPr lang="en-US" sz="22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1929424"/>
            <a:ext cx="4564975" cy="456497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19423" y="4274360"/>
            <a:ext cx="339328" cy="424220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9044701" y="5914678"/>
            <a:ext cx="379130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Month-End Closing Process</a:t>
            </a:r>
            <a:endParaRPr lang="en-US" sz="2200" dirty="0"/>
          </a:p>
        </p:txBody>
      </p:sp>
      <p:sp>
        <p:nvSpPr>
          <p:cNvPr id="13" name="Text 5"/>
          <p:cNvSpPr/>
          <p:nvPr/>
        </p:nvSpPr>
        <p:spPr>
          <a:xfrm>
            <a:off x="9044701" y="6405096"/>
            <a:ext cx="401216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Acquired Co. month-end 2 to 3-day statement closing process</a:t>
            </a:r>
            <a:endParaRPr lang="en-US" sz="175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1929424"/>
            <a:ext cx="4564975" cy="4564975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94533" y="5500108"/>
            <a:ext cx="339328" cy="424220"/>
          </a:xfrm>
          <a:prstGeom prst="rect">
            <a:avLst/>
          </a:prstGeom>
        </p:spPr>
      </p:pic>
      <p:sp>
        <p:nvSpPr>
          <p:cNvPr id="16" name="Text 6"/>
          <p:cNvSpPr/>
          <p:nvPr/>
        </p:nvSpPr>
        <p:spPr>
          <a:xfrm>
            <a:off x="2084546" y="5920062"/>
            <a:ext cx="349055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Fixed Asset Management</a:t>
            </a:r>
            <a:endParaRPr lang="en-US" sz="2200" dirty="0"/>
          </a:p>
        </p:txBody>
      </p:sp>
      <p:sp>
        <p:nvSpPr>
          <p:cNvPr id="17" name="Text 7"/>
          <p:cNvSpPr/>
          <p:nvPr/>
        </p:nvSpPr>
        <p:spPr>
          <a:xfrm>
            <a:off x="1563053" y="6410480"/>
            <a:ext cx="401204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Fixed asset acquisition, reporting, </a:t>
            </a:r>
          </a:p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and tracking</a:t>
            </a:r>
            <a:endParaRPr lang="en-US" sz="1750" dirty="0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653" y="1929424"/>
            <a:ext cx="4564975" cy="4564975"/>
          </a:xfrm>
          <a:prstGeom prst="rect">
            <a:avLst/>
          </a:prstGeom>
        </p:spPr>
      </p:pic>
      <p:pic>
        <p:nvPicPr>
          <p:cNvPr id="19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20527" y="5225431"/>
            <a:ext cx="339328" cy="424220"/>
          </a:xfrm>
          <a:prstGeom prst="rect">
            <a:avLst/>
          </a:prstGeom>
        </p:spPr>
      </p:pic>
      <p:sp>
        <p:nvSpPr>
          <p:cNvPr id="20" name="Text 8"/>
          <p:cNvSpPr/>
          <p:nvPr/>
        </p:nvSpPr>
        <p:spPr>
          <a:xfrm>
            <a:off x="1013579" y="3531410"/>
            <a:ext cx="356544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Annual Business Planning</a:t>
            </a:r>
            <a:endParaRPr lang="en-US" sz="2200" dirty="0"/>
          </a:p>
        </p:txBody>
      </p:sp>
      <p:sp>
        <p:nvSpPr>
          <p:cNvPr id="21" name="Text 9"/>
          <p:cNvSpPr/>
          <p:nvPr/>
        </p:nvSpPr>
        <p:spPr>
          <a:xfrm>
            <a:off x="793790" y="4021828"/>
            <a:ext cx="3785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Business planning process</a:t>
            </a:r>
            <a:endParaRPr lang="en-US" sz="175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2653" y="1929424"/>
            <a:ext cx="4564975" cy="4564975"/>
          </a:xfrm>
          <a:prstGeom prst="rect">
            <a:avLst/>
          </a:prstGeom>
        </p:spPr>
      </p:pic>
      <p:pic>
        <p:nvPicPr>
          <p:cNvPr id="2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71411" y="3725006"/>
            <a:ext cx="339328" cy="424220"/>
          </a:xfrm>
          <a:prstGeom prst="rect">
            <a:avLst/>
          </a:prstGeom>
        </p:spPr>
      </p:pic>
      <p:sp>
        <p:nvSpPr>
          <p:cNvPr id="24" name="Holder 5">
            <a:extLst>
              <a:ext uri="{FF2B5EF4-FFF2-40B4-BE49-F238E27FC236}">
                <a16:creationId xmlns:a16="http://schemas.microsoft.com/office/drawing/2014/main" id="{821CE571-7156-A0AE-FA6D-41C4EE280017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48100"/>
            <a:ext cx="10855881" cy="602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Phase 2 Integration in EMEA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649527"/>
            <a:ext cx="963930" cy="11568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46922" y="1842289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Purpose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2046922" y="2259127"/>
            <a:ext cx="11789688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Establish a combined finance organization that meets its service needs as efficiently and cost effectively as possible.</a:t>
            </a:r>
            <a:endParaRPr lang="en-US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806338"/>
            <a:ext cx="963930" cy="115681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046922" y="2999101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Objective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2046922" y="3415938"/>
            <a:ext cx="11789688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Adopt best practice processes of both companies and implement action plans to adopt those processes and achieve synergies.</a:t>
            </a:r>
            <a:endParaRPr lang="en-US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963150"/>
            <a:ext cx="963930" cy="115681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046922" y="4155912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Value Drivers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2046922" y="4572750"/>
            <a:ext cx="11789688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Streamlining of activities, centralization of functions and elimination of redundancies.</a:t>
            </a:r>
            <a:endParaRPr lang="en-US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119961"/>
            <a:ext cx="963930" cy="115681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046922" y="5312723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Main Synergies</a:t>
            </a:r>
            <a:endParaRPr lang="en-US" sz="2400" dirty="0"/>
          </a:p>
        </p:txBody>
      </p:sp>
      <p:sp>
        <p:nvSpPr>
          <p:cNvPr id="14" name="Text 8"/>
          <p:cNvSpPr/>
          <p:nvPr/>
        </p:nvSpPr>
        <p:spPr>
          <a:xfrm>
            <a:off x="2046922" y="5729561"/>
            <a:ext cx="11789688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Reduced headcount and elimination of duplicate outside services.</a:t>
            </a:r>
            <a:endParaRPr lang="en-US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6276772"/>
            <a:ext cx="963930" cy="1156811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2046922" y="6469534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Main Costs</a:t>
            </a:r>
            <a:endParaRPr lang="en-US" sz="2400" dirty="0"/>
          </a:p>
        </p:txBody>
      </p:sp>
      <p:sp>
        <p:nvSpPr>
          <p:cNvPr id="17" name="Text 10"/>
          <p:cNvSpPr/>
          <p:nvPr/>
        </p:nvSpPr>
        <p:spPr>
          <a:xfrm>
            <a:off x="2046922" y="6886372"/>
            <a:ext cx="11789688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Severance.</a:t>
            </a:r>
            <a:endParaRPr lang="en-US" dirty="0"/>
          </a:p>
        </p:txBody>
      </p:sp>
      <p:sp>
        <p:nvSpPr>
          <p:cNvPr id="18" name="Holder 5">
            <a:extLst>
              <a:ext uri="{FF2B5EF4-FFF2-40B4-BE49-F238E27FC236}">
                <a16:creationId xmlns:a16="http://schemas.microsoft.com/office/drawing/2014/main" id="{AC979D27-2447-D62E-D039-C1C9615FB477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85704"/>
            <a:ext cx="8927425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EMEA Key Proposed Modifications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1757243"/>
            <a:ext cx="161568" cy="810577"/>
          </a:xfrm>
          <a:prstGeom prst="roundRect">
            <a:avLst>
              <a:gd name="adj" fmla="val 56016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278493" y="1757243"/>
            <a:ext cx="292298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Legal Entity Reduction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278493" y="2223016"/>
            <a:ext cx="12558117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Reduce number of legal entities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1116925" y="2783205"/>
            <a:ext cx="161568" cy="810577"/>
          </a:xfrm>
          <a:prstGeom prst="roundRect">
            <a:avLst>
              <a:gd name="adj" fmla="val 56016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601629" y="2783205"/>
            <a:ext cx="3411617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Accounting Centralization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601629" y="3248978"/>
            <a:ext cx="12234982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Centralize accounting and control of Acquired Co. in UK, Germany, and France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1440180" y="3809167"/>
            <a:ext cx="161568" cy="1155382"/>
          </a:xfrm>
          <a:prstGeom prst="roundRect">
            <a:avLst>
              <a:gd name="adj" fmla="val 56016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924883" y="3809167"/>
            <a:ext cx="4170759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European Finance Management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924883" y="4274939"/>
            <a:ext cx="11911727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Centralize management of European finance group (reinforced trade finance, centralized hedging, cash pooling, legal and tax, reporting and consolidation)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1763435" y="5179933"/>
            <a:ext cx="161568" cy="1155382"/>
          </a:xfrm>
          <a:prstGeom prst="roundRect">
            <a:avLst>
              <a:gd name="adj" fmla="val 56016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2248138" y="5179933"/>
            <a:ext cx="4464487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Controller Organization Alignment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2248138" y="5645706"/>
            <a:ext cx="11588472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Align controller's organization with the EMEA organization to be announced (consider disconnecting legal entity and country results)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2269532" y="6550700"/>
            <a:ext cx="161568" cy="810577"/>
          </a:xfrm>
          <a:prstGeom prst="roundRect">
            <a:avLst>
              <a:gd name="adj" fmla="val 56016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2754235" y="6550700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Asian Support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2754235" y="7016472"/>
            <a:ext cx="11911727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Asian finance requirements to be addressed by local competencies with EMEA support where required</a:t>
            </a:r>
            <a:endParaRPr lang="en-US" dirty="0"/>
          </a:p>
        </p:txBody>
      </p:sp>
      <p:sp>
        <p:nvSpPr>
          <p:cNvPr id="18" name="Holder 5">
            <a:extLst>
              <a:ext uri="{FF2B5EF4-FFF2-40B4-BE49-F238E27FC236}">
                <a16:creationId xmlns:a16="http://schemas.microsoft.com/office/drawing/2014/main" id="{D8D99E20-18CD-589D-4E90-70251E8D6711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46084"/>
            <a:ext cx="12507039" cy="602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EMEA Open Points with Potential Impact on Synergies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1956792"/>
            <a:ext cx="433745" cy="433745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01" y="1992868"/>
            <a:ext cx="289203" cy="3614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20297" y="2022991"/>
            <a:ext cx="3401497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Legal Structure Commitment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420297" y="2439829"/>
            <a:ext cx="3560445" cy="1233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Commitment not to change the legal structure of Acquired Co before next year may delay the reduction of the number of legal entities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5221724" y="1956792"/>
            <a:ext cx="433745" cy="433745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935" y="1992868"/>
            <a:ext cx="289203" cy="36147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48231" y="2022991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Tax Implications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5848231" y="2439829"/>
            <a:ext cx="3560445" cy="92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Tax implications of new legal structures/organization need to be considered</a:t>
            </a:r>
            <a:endParaRPr lang="en-US" dirty="0"/>
          </a:p>
        </p:txBody>
      </p:sp>
      <p:sp>
        <p:nvSpPr>
          <p:cNvPr id="11" name="Shape 7"/>
          <p:cNvSpPr/>
          <p:nvPr/>
        </p:nvSpPr>
        <p:spPr>
          <a:xfrm>
            <a:off x="9649658" y="1956792"/>
            <a:ext cx="433745" cy="433745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1870" y="1992868"/>
            <a:ext cx="289203" cy="36147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276165" y="2022991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IT Facilitation</a:t>
            </a:r>
            <a:endParaRPr lang="en-US" sz="2400" dirty="0"/>
          </a:p>
        </p:txBody>
      </p:sp>
      <p:sp>
        <p:nvSpPr>
          <p:cNvPr id="14" name="Text 9"/>
          <p:cNvSpPr/>
          <p:nvPr/>
        </p:nvSpPr>
        <p:spPr>
          <a:xfrm>
            <a:off x="10276165" y="2439829"/>
            <a:ext cx="3560445" cy="92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IT facilitation of combined processes to be analyzed in detail given the two existing systems</a:t>
            </a:r>
            <a:endParaRPr lang="en-US" dirty="0"/>
          </a:p>
        </p:txBody>
      </p:sp>
      <p:sp>
        <p:nvSpPr>
          <p:cNvPr id="15" name="Shape 10"/>
          <p:cNvSpPr/>
          <p:nvPr/>
        </p:nvSpPr>
        <p:spPr>
          <a:xfrm>
            <a:off x="793790" y="4058841"/>
            <a:ext cx="433745" cy="433745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001" y="4094917"/>
            <a:ext cx="289203" cy="36147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420297" y="4125039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HR Review</a:t>
            </a:r>
            <a:endParaRPr lang="en-US" sz="2400" dirty="0"/>
          </a:p>
        </p:txBody>
      </p:sp>
      <p:sp>
        <p:nvSpPr>
          <p:cNvPr id="18" name="Text 12"/>
          <p:cNvSpPr/>
          <p:nvPr/>
        </p:nvSpPr>
        <p:spPr>
          <a:xfrm>
            <a:off x="1420297" y="4541877"/>
            <a:ext cx="3560445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HR review of timing of communication to be completed</a:t>
            </a:r>
            <a:endParaRPr lang="en-US" dirty="0"/>
          </a:p>
        </p:txBody>
      </p:sp>
      <p:sp>
        <p:nvSpPr>
          <p:cNvPr id="19" name="Shape 13"/>
          <p:cNvSpPr/>
          <p:nvPr/>
        </p:nvSpPr>
        <p:spPr>
          <a:xfrm>
            <a:off x="5221724" y="4058841"/>
            <a:ext cx="433745" cy="433745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3935" y="4094917"/>
            <a:ext cx="289203" cy="36147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848231" y="4125039"/>
            <a:ext cx="3233857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Organizational Adaptations</a:t>
            </a:r>
            <a:endParaRPr lang="en-US" sz="2400" dirty="0"/>
          </a:p>
        </p:txBody>
      </p:sp>
      <p:sp>
        <p:nvSpPr>
          <p:cNvPr id="22" name="Text 15"/>
          <p:cNvSpPr/>
          <p:nvPr/>
        </p:nvSpPr>
        <p:spPr>
          <a:xfrm>
            <a:off x="5848231" y="4541877"/>
            <a:ext cx="3560445" cy="15418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Information on global organization and key managers might lead to modifications of proposed financial organization to adapt to non- anticipated situations</a:t>
            </a:r>
            <a:endParaRPr lang="en-US" dirty="0"/>
          </a:p>
        </p:txBody>
      </p:sp>
      <p:sp>
        <p:nvSpPr>
          <p:cNvPr id="23" name="Shape 16"/>
          <p:cNvSpPr/>
          <p:nvPr/>
        </p:nvSpPr>
        <p:spPr>
          <a:xfrm>
            <a:off x="9649658" y="4058841"/>
            <a:ext cx="433745" cy="433745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1870" y="4094917"/>
            <a:ext cx="289203" cy="361474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0276165" y="4125039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Netherlands Entity</a:t>
            </a:r>
            <a:endParaRPr lang="en-US" sz="2400" dirty="0"/>
          </a:p>
        </p:txBody>
      </p:sp>
      <p:sp>
        <p:nvSpPr>
          <p:cNvPr id="26" name="Text 18"/>
          <p:cNvSpPr/>
          <p:nvPr/>
        </p:nvSpPr>
        <p:spPr>
          <a:xfrm>
            <a:off x="10276165" y="4541877"/>
            <a:ext cx="3560445" cy="616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Review feasibility of Netherlands without creating a legal entity</a:t>
            </a:r>
            <a:endParaRPr lang="en-US" dirty="0"/>
          </a:p>
        </p:txBody>
      </p:sp>
      <p:sp>
        <p:nvSpPr>
          <p:cNvPr id="27" name="Shape 19"/>
          <p:cNvSpPr/>
          <p:nvPr/>
        </p:nvSpPr>
        <p:spPr>
          <a:xfrm>
            <a:off x="793790" y="6469261"/>
            <a:ext cx="433745" cy="433745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001" y="6505337"/>
            <a:ext cx="289203" cy="361474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1420297" y="6535460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Transfer Pricing</a:t>
            </a:r>
            <a:endParaRPr lang="en-US" sz="2400" dirty="0"/>
          </a:p>
        </p:txBody>
      </p:sp>
      <p:sp>
        <p:nvSpPr>
          <p:cNvPr id="30" name="Text 21"/>
          <p:cNvSpPr/>
          <p:nvPr/>
        </p:nvSpPr>
        <p:spPr>
          <a:xfrm>
            <a:off x="1420297" y="6952298"/>
            <a:ext cx="12416314" cy="3083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Formalize transfer pricing policy (EMEA and US)</a:t>
            </a:r>
            <a:endParaRPr lang="en-US" dirty="0"/>
          </a:p>
        </p:txBody>
      </p:sp>
      <p:sp>
        <p:nvSpPr>
          <p:cNvPr id="31" name="Holder 5">
            <a:extLst>
              <a:ext uri="{FF2B5EF4-FFF2-40B4-BE49-F238E27FC236}">
                <a16:creationId xmlns:a16="http://schemas.microsoft.com/office/drawing/2014/main" id="{A0C7CE07-B661-72B1-98F3-9B80E487A216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6512" y="663654"/>
            <a:ext cx="5190411" cy="3867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EMEA Summary of Synergies (000)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666512" y="1297900"/>
            <a:ext cx="13297376" cy="6267926"/>
          </a:xfrm>
          <a:prstGeom prst="roundRect">
            <a:avLst>
              <a:gd name="adj" fmla="val 83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674132" y="1305520"/>
            <a:ext cx="13282136" cy="5598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98433" y="1387316"/>
            <a:ext cx="240518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Projects/actions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458647" y="138731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Comp. Date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786789" y="1387316"/>
            <a:ext cx="1073110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SG&amp;A Headcount Reduction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114931" y="1387316"/>
            <a:ext cx="1073110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Other Expense Reductions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443073" y="138731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Total Imp Expense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771215" y="138731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Total Imp Capex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099358" y="138731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Savings 2025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1427500" y="138731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Full Year Savings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755642" y="1387316"/>
            <a:ext cx="1076920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Reduction Working Capital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74132" y="1865352"/>
            <a:ext cx="13282136" cy="55983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798433" y="1947148"/>
            <a:ext cx="2405182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Consolidate Acqd. Co. German Finance functions into one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458647" y="194714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4/1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786789" y="194714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5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114931" y="194714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$125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443073" y="194714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771215" y="194714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0099358" y="194714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$188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1427500" y="194714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$251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2755642" y="1947148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74132" y="2425184"/>
            <a:ext cx="13282136" cy="5598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798433" y="2506980"/>
            <a:ext cx="2405182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Continue standalone headcount reduction in German Finance team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458647" y="2506980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4/1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786789" y="2506980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10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114931" y="2506980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$250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443073" y="2506980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8771215" y="2506980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099358" y="2506980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$337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11427500" y="2506980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$450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2755642" y="2506980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74132" y="2985016"/>
            <a:ext cx="13282136" cy="36171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35" name="Text 33"/>
          <p:cNvSpPr/>
          <p:nvPr/>
        </p:nvSpPr>
        <p:spPr>
          <a:xfrm>
            <a:off x="798433" y="3066812"/>
            <a:ext cx="240518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Transfer Baan expert to IT department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458647" y="3066812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1/1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786789" y="3066812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114931" y="3066812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7443073" y="3066812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8771215" y="3066812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10099358" y="3066812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$100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11427500" y="3066812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$100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12755642" y="3066812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674132" y="3346728"/>
            <a:ext cx="13282136" cy="5598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45" name="Text 43"/>
          <p:cNvSpPr/>
          <p:nvPr/>
        </p:nvSpPr>
        <p:spPr>
          <a:xfrm>
            <a:off x="798433" y="3428524"/>
            <a:ext cx="2405182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Cancel eastern countries’ accountants (treated through Germany)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3458647" y="3428524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4/1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4786789" y="3428524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6114931" y="3428524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$10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7443073" y="3428524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8771215" y="3428524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10099358" y="3428524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$18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11427500" y="3428524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$25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12755642" y="3428524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674132" y="3906560"/>
            <a:ext cx="13282136" cy="36171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55" name="Text 53"/>
          <p:cNvSpPr/>
          <p:nvPr/>
        </p:nvSpPr>
        <p:spPr>
          <a:xfrm>
            <a:off x="798433" y="3988356"/>
            <a:ext cx="240518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Consolidate UK finance functions into one</a:t>
            </a:r>
            <a:endParaRPr lang="en-US" sz="1100" dirty="0"/>
          </a:p>
        </p:txBody>
      </p:sp>
      <p:sp>
        <p:nvSpPr>
          <p:cNvPr id="56" name="Text 54"/>
          <p:cNvSpPr/>
          <p:nvPr/>
        </p:nvSpPr>
        <p:spPr>
          <a:xfrm>
            <a:off x="3458647" y="398835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4/1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4786789" y="398835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6114931" y="398835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$40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7443073" y="398835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60" name="Text 58"/>
          <p:cNvSpPr/>
          <p:nvPr/>
        </p:nvSpPr>
        <p:spPr>
          <a:xfrm>
            <a:off x="8771215" y="398835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10099358" y="398835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$50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11427500" y="3988356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$75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12755642" y="3988356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674132" y="4268272"/>
            <a:ext cx="13282136" cy="5598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65" name="Text 63"/>
          <p:cNvSpPr/>
          <p:nvPr/>
        </p:nvSpPr>
        <p:spPr>
          <a:xfrm>
            <a:off x="798433" y="4350068"/>
            <a:ext cx="2405182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Consolidate Acquired Co. France finance functions into France</a:t>
            </a:r>
            <a:endParaRPr lang="en-US" sz="1100" dirty="0"/>
          </a:p>
        </p:txBody>
      </p:sp>
      <p:sp>
        <p:nvSpPr>
          <p:cNvPr id="66" name="Text 64"/>
          <p:cNvSpPr/>
          <p:nvPr/>
        </p:nvSpPr>
        <p:spPr>
          <a:xfrm>
            <a:off x="3458647" y="435006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12/31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4786789" y="435006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6114931" y="435006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$35</a:t>
            </a:r>
            <a:endParaRPr lang="en-US" sz="1100" dirty="0"/>
          </a:p>
        </p:txBody>
      </p:sp>
      <p:sp>
        <p:nvSpPr>
          <p:cNvPr id="69" name="Text 67"/>
          <p:cNvSpPr/>
          <p:nvPr/>
        </p:nvSpPr>
        <p:spPr>
          <a:xfrm>
            <a:off x="7443073" y="435006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70" name="Text 68"/>
          <p:cNvSpPr/>
          <p:nvPr/>
        </p:nvSpPr>
        <p:spPr>
          <a:xfrm>
            <a:off x="8771215" y="435006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71" name="Text 69"/>
          <p:cNvSpPr/>
          <p:nvPr/>
        </p:nvSpPr>
        <p:spPr>
          <a:xfrm>
            <a:off x="10099358" y="435006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$140</a:t>
            </a:r>
            <a:endParaRPr lang="en-US" sz="1100" dirty="0"/>
          </a:p>
        </p:txBody>
      </p:sp>
      <p:sp>
        <p:nvSpPr>
          <p:cNvPr id="72" name="Text 70"/>
          <p:cNvSpPr/>
          <p:nvPr/>
        </p:nvSpPr>
        <p:spPr>
          <a:xfrm>
            <a:off x="11427500" y="4350068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$140</a:t>
            </a:r>
            <a:endParaRPr lang="en-US" sz="1100" dirty="0"/>
          </a:p>
        </p:txBody>
      </p:sp>
      <p:sp>
        <p:nvSpPr>
          <p:cNvPr id="73" name="Text 71"/>
          <p:cNvSpPr/>
          <p:nvPr/>
        </p:nvSpPr>
        <p:spPr>
          <a:xfrm>
            <a:off x="12755642" y="4350068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674132" y="4828103"/>
            <a:ext cx="13282136" cy="36171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75" name="Text 73"/>
          <p:cNvSpPr/>
          <p:nvPr/>
        </p:nvSpPr>
        <p:spPr>
          <a:xfrm>
            <a:off x="798433" y="4909899"/>
            <a:ext cx="240518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Decrease in France controllers</a:t>
            </a:r>
            <a:endParaRPr lang="en-US" sz="1100" dirty="0"/>
          </a:p>
        </p:txBody>
      </p:sp>
      <p:sp>
        <p:nvSpPr>
          <p:cNvPr id="76" name="Text 74"/>
          <p:cNvSpPr/>
          <p:nvPr/>
        </p:nvSpPr>
        <p:spPr>
          <a:xfrm>
            <a:off x="3458647" y="490989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12/31</a:t>
            </a:r>
            <a:endParaRPr lang="en-US" sz="1100" dirty="0"/>
          </a:p>
        </p:txBody>
      </p:sp>
      <p:sp>
        <p:nvSpPr>
          <p:cNvPr id="77" name="Text 75"/>
          <p:cNvSpPr/>
          <p:nvPr/>
        </p:nvSpPr>
        <p:spPr>
          <a:xfrm>
            <a:off x="4786789" y="490989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</a:t>
            </a:r>
            <a:endParaRPr lang="en-US" sz="1100" dirty="0"/>
          </a:p>
        </p:txBody>
      </p:sp>
      <p:sp>
        <p:nvSpPr>
          <p:cNvPr id="78" name="Text 76"/>
          <p:cNvSpPr/>
          <p:nvPr/>
        </p:nvSpPr>
        <p:spPr>
          <a:xfrm>
            <a:off x="6114931" y="490989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$150</a:t>
            </a:r>
            <a:endParaRPr lang="en-US" sz="1100" dirty="0"/>
          </a:p>
        </p:txBody>
      </p:sp>
      <p:sp>
        <p:nvSpPr>
          <p:cNvPr id="79" name="Text 77"/>
          <p:cNvSpPr/>
          <p:nvPr/>
        </p:nvSpPr>
        <p:spPr>
          <a:xfrm>
            <a:off x="7443073" y="490989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80" name="Text 78"/>
          <p:cNvSpPr/>
          <p:nvPr/>
        </p:nvSpPr>
        <p:spPr>
          <a:xfrm>
            <a:off x="8771215" y="490989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81" name="Text 79"/>
          <p:cNvSpPr/>
          <p:nvPr/>
        </p:nvSpPr>
        <p:spPr>
          <a:xfrm>
            <a:off x="10099358" y="490989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$180</a:t>
            </a:r>
            <a:endParaRPr lang="en-US" sz="1100" dirty="0"/>
          </a:p>
        </p:txBody>
      </p:sp>
      <p:sp>
        <p:nvSpPr>
          <p:cNvPr id="82" name="Text 80"/>
          <p:cNvSpPr/>
          <p:nvPr/>
        </p:nvSpPr>
        <p:spPr>
          <a:xfrm>
            <a:off x="11427500" y="490989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$180</a:t>
            </a:r>
            <a:endParaRPr lang="en-US" sz="1100" dirty="0"/>
          </a:p>
        </p:txBody>
      </p:sp>
      <p:sp>
        <p:nvSpPr>
          <p:cNvPr id="83" name="Text 81"/>
          <p:cNvSpPr/>
          <p:nvPr/>
        </p:nvSpPr>
        <p:spPr>
          <a:xfrm>
            <a:off x="12755642" y="4909899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674132" y="5189815"/>
            <a:ext cx="13282136" cy="36171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85" name="Text 83"/>
          <p:cNvSpPr/>
          <p:nvPr/>
        </p:nvSpPr>
        <p:spPr>
          <a:xfrm>
            <a:off x="798433" y="5271611"/>
            <a:ext cx="240518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Decrease in France A/P headcounts</a:t>
            </a:r>
            <a:endParaRPr lang="en-US" sz="1100" dirty="0"/>
          </a:p>
        </p:txBody>
      </p:sp>
      <p:sp>
        <p:nvSpPr>
          <p:cNvPr id="86" name="Text 84"/>
          <p:cNvSpPr/>
          <p:nvPr/>
        </p:nvSpPr>
        <p:spPr>
          <a:xfrm>
            <a:off x="3458647" y="527161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6/1</a:t>
            </a:r>
            <a:endParaRPr lang="en-US" sz="1100" dirty="0"/>
          </a:p>
        </p:txBody>
      </p:sp>
      <p:sp>
        <p:nvSpPr>
          <p:cNvPr id="87" name="Text 85"/>
          <p:cNvSpPr/>
          <p:nvPr/>
        </p:nvSpPr>
        <p:spPr>
          <a:xfrm>
            <a:off x="4786789" y="527161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</a:t>
            </a:r>
            <a:endParaRPr lang="en-US" sz="1100" dirty="0"/>
          </a:p>
        </p:txBody>
      </p:sp>
      <p:sp>
        <p:nvSpPr>
          <p:cNvPr id="88" name="Text 86"/>
          <p:cNvSpPr/>
          <p:nvPr/>
        </p:nvSpPr>
        <p:spPr>
          <a:xfrm>
            <a:off x="6114931" y="527161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$120</a:t>
            </a:r>
            <a:endParaRPr lang="en-US" sz="1100" dirty="0"/>
          </a:p>
        </p:txBody>
      </p:sp>
      <p:sp>
        <p:nvSpPr>
          <p:cNvPr id="89" name="Text 87"/>
          <p:cNvSpPr/>
          <p:nvPr/>
        </p:nvSpPr>
        <p:spPr>
          <a:xfrm>
            <a:off x="7443073" y="527161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90" name="Text 88"/>
          <p:cNvSpPr/>
          <p:nvPr/>
        </p:nvSpPr>
        <p:spPr>
          <a:xfrm>
            <a:off x="8771215" y="527161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91" name="Text 89"/>
          <p:cNvSpPr/>
          <p:nvPr/>
        </p:nvSpPr>
        <p:spPr>
          <a:xfrm>
            <a:off x="10099358" y="527161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$70</a:t>
            </a:r>
            <a:endParaRPr lang="en-US" sz="1100" dirty="0"/>
          </a:p>
        </p:txBody>
      </p:sp>
      <p:sp>
        <p:nvSpPr>
          <p:cNvPr id="92" name="Text 90"/>
          <p:cNvSpPr/>
          <p:nvPr/>
        </p:nvSpPr>
        <p:spPr>
          <a:xfrm>
            <a:off x="11427500" y="527161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$120</a:t>
            </a:r>
            <a:endParaRPr lang="en-US" sz="1100" dirty="0"/>
          </a:p>
        </p:txBody>
      </p:sp>
      <p:sp>
        <p:nvSpPr>
          <p:cNvPr id="93" name="Text 91"/>
          <p:cNvSpPr/>
          <p:nvPr/>
        </p:nvSpPr>
        <p:spPr>
          <a:xfrm>
            <a:off x="12755642" y="5271611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674132" y="5551527"/>
            <a:ext cx="13282136" cy="36171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95" name="Text 93"/>
          <p:cNvSpPr/>
          <p:nvPr/>
        </p:nvSpPr>
        <p:spPr>
          <a:xfrm>
            <a:off x="798433" y="5633323"/>
            <a:ext cx="240518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Transfer of accounting to UK</a:t>
            </a:r>
            <a:endParaRPr lang="en-US" sz="1100" dirty="0"/>
          </a:p>
        </p:txBody>
      </p:sp>
      <p:sp>
        <p:nvSpPr>
          <p:cNvPr id="96" name="Text 94"/>
          <p:cNvSpPr/>
          <p:nvPr/>
        </p:nvSpPr>
        <p:spPr>
          <a:xfrm>
            <a:off x="3458647" y="5633323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12/31</a:t>
            </a:r>
            <a:endParaRPr lang="en-US" sz="1100" dirty="0"/>
          </a:p>
        </p:txBody>
      </p:sp>
      <p:sp>
        <p:nvSpPr>
          <p:cNvPr id="97" name="Text 95"/>
          <p:cNvSpPr/>
          <p:nvPr/>
        </p:nvSpPr>
        <p:spPr>
          <a:xfrm>
            <a:off x="4786789" y="5633323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</a:t>
            </a:r>
            <a:endParaRPr lang="en-US" sz="1100" dirty="0"/>
          </a:p>
        </p:txBody>
      </p:sp>
      <p:sp>
        <p:nvSpPr>
          <p:cNvPr id="98" name="Text 96"/>
          <p:cNvSpPr/>
          <p:nvPr/>
        </p:nvSpPr>
        <p:spPr>
          <a:xfrm>
            <a:off x="6114931" y="5633323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$23</a:t>
            </a:r>
            <a:endParaRPr lang="en-US" sz="1100" dirty="0"/>
          </a:p>
        </p:txBody>
      </p:sp>
      <p:sp>
        <p:nvSpPr>
          <p:cNvPr id="99" name="Text 97"/>
          <p:cNvSpPr/>
          <p:nvPr/>
        </p:nvSpPr>
        <p:spPr>
          <a:xfrm>
            <a:off x="7443073" y="5633323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100" name="Text 98"/>
          <p:cNvSpPr/>
          <p:nvPr/>
        </p:nvSpPr>
        <p:spPr>
          <a:xfrm>
            <a:off x="8771215" y="5633323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01" name="Text 99"/>
          <p:cNvSpPr/>
          <p:nvPr/>
        </p:nvSpPr>
        <p:spPr>
          <a:xfrm>
            <a:off x="10099358" y="5633323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$45</a:t>
            </a:r>
            <a:endParaRPr lang="en-US" sz="1100" dirty="0"/>
          </a:p>
        </p:txBody>
      </p:sp>
      <p:sp>
        <p:nvSpPr>
          <p:cNvPr id="102" name="Text 100"/>
          <p:cNvSpPr/>
          <p:nvPr/>
        </p:nvSpPr>
        <p:spPr>
          <a:xfrm>
            <a:off x="11427500" y="5633323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$45</a:t>
            </a:r>
            <a:endParaRPr lang="en-US" sz="1100" dirty="0"/>
          </a:p>
        </p:txBody>
      </p:sp>
      <p:sp>
        <p:nvSpPr>
          <p:cNvPr id="103" name="Text 101"/>
          <p:cNvSpPr/>
          <p:nvPr/>
        </p:nvSpPr>
        <p:spPr>
          <a:xfrm>
            <a:off x="12755642" y="5633323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04" name="Shape 102"/>
          <p:cNvSpPr/>
          <p:nvPr/>
        </p:nvSpPr>
        <p:spPr>
          <a:xfrm>
            <a:off x="674132" y="5913239"/>
            <a:ext cx="13282136" cy="5598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105" name="Text 103"/>
          <p:cNvSpPr/>
          <p:nvPr/>
        </p:nvSpPr>
        <p:spPr>
          <a:xfrm>
            <a:off x="798433" y="5995035"/>
            <a:ext cx="2405182" cy="39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Closing of German plant and stop of accounting</a:t>
            </a:r>
            <a:endParaRPr lang="en-US" sz="1100" dirty="0"/>
          </a:p>
        </p:txBody>
      </p:sp>
      <p:sp>
        <p:nvSpPr>
          <p:cNvPr id="106" name="Text 104"/>
          <p:cNvSpPr/>
          <p:nvPr/>
        </p:nvSpPr>
        <p:spPr>
          <a:xfrm>
            <a:off x="3458647" y="5995035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7/1</a:t>
            </a:r>
            <a:endParaRPr lang="en-US" sz="1100" dirty="0"/>
          </a:p>
        </p:txBody>
      </p:sp>
      <p:sp>
        <p:nvSpPr>
          <p:cNvPr id="107" name="Text 105"/>
          <p:cNvSpPr/>
          <p:nvPr/>
        </p:nvSpPr>
        <p:spPr>
          <a:xfrm>
            <a:off x="4786789" y="5995035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</a:t>
            </a:r>
            <a:endParaRPr lang="en-US" sz="1100" dirty="0"/>
          </a:p>
        </p:txBody>
      </p:sp>
      <p:sp>
        <p:nvSpPr>
          <p:cNvPr id="108" name="Text 106"/>
          <p:cNvSpPr/>
          <p:nvPr/>
        </p:nvSpPr>
        <p:spPr>
          <a:xfrm>
            <a:off x="6114931" y="5995035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$7</a:t>
            </a:r>
            <a:endParaRPr lang="en-US" sz="1100" dirty="0"/>
          </a:p>
        </p:txBody>
      </p:sp>
      <p:sp>
        <p:nvSpPr>
          <p:cNvPr id="109" name="Text 107"/>
          <p:cNvSpPr/>
          <p:nvPr/>
        </p:nvSpPr>
        <p:spPr>
          <a:xfrm>
            <a:off x="7443073" y="5995035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110" name="Text 108"/>
          <p:cNvSpPr/>
          <p:nvPr/>
        </p:nvSpPr>
        <p:spPr>
          <a:xfrm>
            <a:off x="8771215" y="5995035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11" name="Text 109"/>
          <p:cNvSpPr/>
          <p:nvPr/>
        </p:nvSpPr>
        <p:spPr>
          <a:xfrm>
            <a:off x="10099358" y="5995035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$14</a:t>
            </a:r>
            <a:endParaRPr lang="en-US" sz="1100" dirty="0"/>
          </a:p>
        </p:txBody>
      </p:sp>
      <p:sp>
        <p:nvSpPr>
          <p:cNvPr id="112" name="Text 110"/>
          <p:cNvSpPr/>
          <p:nvPr/>
        </p:nvSpPr>
        <p:spPr>
          <a:xfrm>
            <a:off x="11427500" y="5995035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$28</a:t>
            </a:r>
            <a:endParaRPr lang="en-US" sz="1100" dirty="0"/>
          </a:p>
        </p:txBody>
      </p:sp>
      <p:sp>
        <p:nvSpPr>
          <p:cNvPr id="113" name="Text 111"/>
          <p:cNvSpPr/>
          <p:nvPr/>
        </p:nvSpPr>
        <p:spPr>
          <a:xfrm>
            <a:off x="12755642" y="5995035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14" name="Shape 112"/>
          <p:cNvSpPr/>
          <p:nvPr/>
        </p:nvSpPr>
        <p:spPr>
          <a:xfrm>
            <a:off x="674132" y="6473071"/>
            <a:ext cx="13282136" cy="36171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115" name="Text 113"/>
          <p:cNvSpPr/>
          <p:nvPr/>
        </p:nvSpPr>
        <p:spPr>
          <a:xfrm>
            <a:off x="798433" y="6554867"/>
            <a:ext cx="240518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Trade Financing person in Germany</a:t>
            </a:r>
            <a:endParaRPr lang="en-US" sz="1100" dirty="0"/>
          </a:p>
        </p:txBody>
      </p:sp>
      <p:sp>
        <p:nvSpPr>
          <p:cNvPr id="116" name="Text 114"/>
          <p:cNvSpPr/>
          <p:nvPr/>
        </p:nvSpPr>
        <p:spPr>
          <a:xfrm>
            <a:off x="3458647" y="6554867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4/1</a:t>
            </a:r>
            <a:endParaRPr lang="en-US" sz="1100" dirty="0"/>
          </a:p>
        </p:txBody>
      </p:sp>
      <p:sp>
        <p:nvSpPr>
          <p:cNvPr id="117" name="Text 115"/>
          <p:cNvSpPr/>
          <p:nvPr/>
        </p:nvSpPr>
        <p:spPr>
          <a:xfrm>
            <a:off x="4786789" y="6554867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-1</a:t>
            </a:r>
            <a:endParaRPr lang="en-US" sz="1100" dirty="0"/>
          </a:p>
        </p:txBody>
      </p:sp>
      <p:sp>
        <p:nvSpPr>
          <p:cNvPr id="118" name="Text 116"/>
          <p:cNvSpPr/>
          <p:nvPr/>
        </p:nvSpPr>
        <p:spPr>
          <a:xfrm>
            <a:off x="6114931" y="6554867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119" name="Text 117"/>
          <p:cNvSpPr/>
          <p:nvPr/>
        </p:nvSpPr>
        <p:spPr>
          <a:xfrm>
            <a:off x="7443073" y="6554867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120" name="Text 118"/>
          <p:cNvSpPr/>
          <p:nvPr/>
        </p:nvSpPr>
        <p:spPr>
          <a:xfrm>
            <a:off x="8771215" y="6554867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21" name="Text 119"/>
          <p:cNvSpPr/>
          <p:nvPr/>
        </p:nvSpPr>
        <p:spPr>
          <a:xfrm>
            <a:off x="10099358" y="6554867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-$80</a:t>
            </a:r>
            <a:endParaRPr lang="en-US" sz="1100" dirty="0"/>
          </a:p>
        </p:txBody>
      </p:sp>
      <p:sp>
        <p:nvSpPr>
          <p:cNvPr id="122" name="Text 120"/>
          <p:cNvSpPr/>
          <p:nvPr/>
        </p:nvSpPr>
        <p:spPr>
          <a:xfrm>
            <a:off x="11427500" y="6554867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-$110</a:t>
            </a:r>
            <a:endParaRPr lang="en-US" sz="1100" dirty="0"/>
          </a:p>
        </p:txBody>
      </p:sp>
      <p:sp>
        <p:nvSpPr>
          <p:cNvPr id="123" name="Text 121"/>
          <p:cNvSpPr/>
          <p:nvPr/>
        </p:nvSpPr>
        <p:spPr>
          <a:xfrm>
            <a:off x="12755642" y="6554867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24" name="Shape 122"/>
          <p:cNvSpPr/>
          <p:nvPr/>
        </p:nvSpPr>
        <p:spPr>
          <a:xfrm>
            <a:off x="674132" y="6834783"/>
            <a:ext cx="13282136" cy="36171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125" name="Text 123"/>
          <p:cNvSpPr/>
          <p:nvPr/>
        </p:nvSpPr>
        <p:spPr>
          <a:xfrm>
            <a:off x="798433" y="6916579"/>
            <a:ext cx="240518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Simplify service control in France</a:t>
            </a:r>
            <a:endParaRPr lang="en-US" sz="1100" dirty="0"/>
          </a:p>
        </p:txBody>
      </p:sp>
      <p:sp>
        <p:nvSpPr>
          <p:cNvPr id="126" name="Text 124"/>
          <p:cNvSpPr/>
          <p:nvPr/>
        </p:nvSpPr>
        <p:spPr>
          <a:xfrm>
            <a:off x="3458647" y="691657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4/1</a:t>
            </a:r>
            <a:endParaRPr lang="en-US" sz="1100" dirty="0"/>
          </a:p>
        </p:txBody>
      </p:sp>
      <p:sp>
        <p:nvSpPr>
          <p:cNvPr id="127" name="Text 125"/>
          <p:cNvSpPr/>
          <p:nvPr/>
        </p:nvSpPr>
        <p:spPr>
          <a:xfrm>
            <a:off x="4786789" y="691657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2</a:t>
            </a:r>
            <a:endParaRPr lang="en-US" sz="1100" dirty="0"/>
          </a:p>
        </p:txBody>
      </p:sp>
      <p:sp>
        <p:nvSpPr>
          <p:cNvPr id="128" name="Text 126"/>
          <p:cNvSpPr/>
          <p:nvPr/>
        </p:nvSpPr>
        <p:spPr>
          <a:xfrm>
            <a:off x="6114931" y="691657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$35</a:t>
            </a:r>
            <a:endParaRPr lang="en-US" sz="1100" dirty="0"/>
          </a:p>
        </p:txBody>
      </p:sp>
      <p:sp>
        <p:nvSpPr>
          <p:cNvPr id="129" name="Text 127"/>
          <p:cNvSpPr/>
          <p:nvPr/>
        </p:nvSpPr>
        <p:spPr>
          <a:xfrm>
            <a:off x="7443073" y="691657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$0</a:t>
            </a:r>
            <a:endParaRPr lang="en-US" sz="1100" dirty="0"/>
          </a:p>
        </p:txBody>
      </p:sp>
      <p:sp>
        <p:nvSpPr>
          <p:cNvPr id="130" name="Text 128"/>
          <p:cNvSpPr/>
          <p:nvPr/>
        </p:nvSpPr>
        <p:spPr>
          <a:xfrm>
            <a:off x="8771215" y="691657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31" name="Text 129"/>
          <p:cNvSpPr/>
          <p:nvPr/>
        </p:nvSpPr>
        <p:spPr>
          <a:xfrm>
            <a:off x="10099358" y="691657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$52</a:t>
            </a:r>
            <a:endParaRPr lang="en-US" sz="1100" dirty="0"/>
          </a:p>
        </p:txBody>
      </p:sp>
      <p:sp>
        <p:nvSpPr>
          <p:cNvPr id="132" name="Text 130"/>
          <p:cNvSpPr/>
          <p:nvPr/>
        </p:nvSpPr>
        <p:spPr>
          <a:xfrm>
            <a:off x="11427500" y="6916579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$70</a:t>
            </a:r>
            <a:endParaRPr lang="en-US" sz="1100" dirty="0"/>
          </a:p>
        </p:txBody>
      </p:sp>
      <p:sp>
        <p:nvSpPr>
          <p:cNvPr id="133" name="Text 131"/>
          <p:cNvSpPr/>
          <p:nvPr/>
        </p:nvSpPr>
        <p:spPr>
          <a:xfrm>
            <a:off x="12755642" y="6916579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34" name="Shape 132"/>
          <p:cNvSpPr/>
          <p:nvPr/>
        </p:nvSpPr>
        <p:spPr>
          <a:xfrm>
            <a:off x="674132" y="7196495"/>
            <a:ext cx="13282136" cy="36171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135" name="Text 133"/>
          <p:cNvSpPr/>
          <p:nvPr/>
        </p:nvSpPr>
        <p:spPr>
          <a:xfrm>
            <a:off x="798433" y="7278291"/>
            <a:ext cx="240518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Total</a:t>
            </a:r>
            <a:endParaRPr lang="en-US" sz="1100" dirty="0"/>
          </a:p>
        </p:txBody>
      </p:sp>
      <p:sp>
        <p:nvSpPr>
          <p:cNvPr id="136" name="Text 134"/>
          <p:cNvSpPr/>
          <p:nvPr/>
        </p:nvSpPr>
        <p:spPr>
          <a:xfrm>
            <a:off x="3458647" y="727829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37" name="Text 135"/>
          <p:cNvSpPr/>
          <p:nvPr/>
        </p:nvSpPr>
        <p:spPr>
          <a:xfrm>
            <a:off x="4786789" y="727829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34</a:t>
            </a:r>
            <a:endParaRPr lang="en-US" sz="1100" dirty="0"/>
          </a:p>
        </p:txBody>
      </p:sp>
      <p:sp>
        <p:nvSpPr>
          <p:cNvPr id="138" name="Text 136"/>
          <p:cNvSpPr/>
          <p:nvPr/>
        </p:nvSpPr>
        <p:spPr>
          <a:xfrm>
            <a:off x="6114931" y="727829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$795</a:t>
            </a:r>
            <a:endParaRPr lang="en-US" sz="1100" dirty="0"/>
          </a:p>
        </p:txBody>
      </p:sp>
      <p:sp>
        <p:nvSpPr>
          <p:cNvPr id="139" name="Text 137"/>
          <p:cNvSpPr/>
          <p:nvPr/>
        </p:nvSpPr>
        <p:spPr>
          <a:xfrm>
            <a:off x="7443073" y="727829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40" name="Text 138"/>
          <p:cNvSpPr/>
          <p:nvPr/>
        </p:nvSpPr>
        <p:spPr>
          <a:xfrm>
            <a:off x="8771215" y="727829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41" name="Text 139"/>
          <p:cNvSpPr/>
          <p:nvPr/>
        </p:nvSpPr>
        <p:spPr>
          <a:xfrm>
            <a:off x="10099358" y="727829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$1,114</a:t>
            </a:r>
            <a:endParaRPr lang="en-US" sz="1100" dirty="0"/>
          </a:p>
        </p:txBody>
      </p:sp>
      <p:sp>
        <p:nvSpPr>
          <p:cNvPr id="142" name="Text 140"/>
          <p:cNvSpPr/>
          <p:nvPr/>
        </p:nvSpPr>
        <p:spPr>
          <a:xfrm>
            <a:off x="11427500" y="7278291"/>
            <a:ext cx="107311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$1,374</a:t>
            </a:r>
            <a:endParaRPr lang="en-US" sz="1100" dirty="0"/>
          </a:p>
        </p:txBody>
      </p:sp>
      <p:sp>
        <p:nvSpPr>
          <p:cNvPr id="143" name="Text 141"/>
          <p:cNvSpPr/>
          <p:nvPr/>
        </p:nvSpPr>
        <p:spPr>
          <a:xfrm>
            <a:off x="12755642" y="7278291"/>
            <a:ext cx="107692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endParaRPr lang="en-US" sz="1100" dirty="0"/>
          </a:p>
        </p:txBody>
      </p:sp>
      <p:sp>
        <p:nvSpPr>
          <p:cNvPr id="144" name="Holder 5">
            <a:extLst>
              <a:ext uri="{FF2B5EF4-FFF2-40B4-BE49-F238E27FC236}">
                <a16:creationId xmlns:a16="http://schemas.microsoft.com/office/drawing/2014/main" id="{5A688000-5A70-4B2D-DA40-8A9595EA2045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62613"/>
            <a:ext cx="719613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EMEA Synergy Comments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47386"/>
            <a:ext cx="6244709" cy="37467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99521" y="1919049"/>
            <a:ext cx="356235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Cost Reduction Estimates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7599521" y="2500193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Cost reduction initially estimated at 50 K€ per person, i.e.. 1.7 M€ for 34 persons while actual computation based on payroll cost of identified persons only reaches 1.4 M€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599521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Additional Savings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7599521" y="4396859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Additional savings linked to closing of locations/legal entities, such as audit fees, decrease in IT rentals (less computers), decrease in accounting costs in Australia representing K€ 0.25 already taken into account by other teams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7599521" y="63198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Adjusted Savings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7599521" y="6900978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The initial 2.0 M€ full year saving is therefore limited to 1.4 M€ to avoid overstatement</a:t>
            </a:r>
            <a:endParaRPr lang="en-US" dirty="0"/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AE34871D-7593-DDF4-B42C-F55DDB384C7F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57291"/>
            <a:ext cx="865096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EMEA Necessary Process Maps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096214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28900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Cash Management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793790" y="3380423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Comprehensive process for managing across European operations</a:t>
            </a:r>
            <a:endParaRPr lang="en-US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096214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28900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Trade Financing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5235893" y="3380423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Structured approach to financing international trade activities</a:t>
            </a:r>
            <a:endParaRPr lang="en-US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096214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2890004"/>
            <a:ext cx="414778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Merged Accounting Processes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9677995" y="3380423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Accounting processes in merged accounting departments to be developed for each country</a:t>
            </a:r>
            <a:endParaRPr lang="en-US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922758"/>
            <a:ext cx="566976" cy="56697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93790" y="5716548"/>
            <a:ext cx="349055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Fixed Asset Management</a:t>
            </a:r>
            <a:endParaRPr lang="en-US" sz="2400" dirty="0"/>
          </a:p>
        </p:txBody>
      </p:sp>
      <p:sp>
        <p:nvSpPr>
          <p:cNvPr id="14" name="Text 8"/>
          <p:cNvSpPr/>
          <p:nvPr/>
        </p:nvSpPr>
        <p:spPr>
          <a:xfrm>
            <a:off x="793790" y="6206966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Fixed asset acquisition, reporting, and tracking</a:t>
            </a:r>
            <a:endParaRPr lang="en-US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5893" y="4922758"/>
            <a:ext cx="566976" cy="566976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235893" y="5716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Legal Coordination</a:t>
            </a:r>
            <a:endParaRPr lang="en-US" sz="2400" dirty="0"/>
          </a:p>
        </p:txBody>
      </p:sp>
      <p:sp>
        <p:nvSpPr>
          <p:cNvPr id="17" name="Text 10"/>
          <p:cNvSpPr/>
          <p:nvPr/>
        </p:nvSpPr>
        <p:spPr>
          <a:xfrm>
            <a:off x="5235893" y="6206966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Coordination with corporate legal department with adequate power delegations</a:t>
            </a:r>
            <a:endParaRPr lang="en-US" dirty="0"/>
          </a:p>
        </p:txBody>
      </p:sp>
      <p:sp>
        <p:nvSpPr>
          <p:cNvPr id="18" name="Holder 5">
            <a:extLst>
              <a:ext uri="{FF2B5EF4-FFF2-40B4-BE49-F238E27FC236}">
                <a16:creationId xmlns:a16="http://schemas.microsoft.com/office/drawing/2014/main" id="{FCF207E6-4068-3744-0D51-D6A32A4B6F3D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67910"/>
            <a:ext cx="625268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Support to Asia Pacific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874472" y="2152946"/>
            <a:ext cx="63512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6</a:t>
            </a:r>
            <a:endParaRPr lang="en-US" sz="5850" dirty="0"/>
          </a:p>
        </p:txBody>
      </p:sp>
      <p:sp>
        <p:nvSpPr>
          <p:cNvPr id="4" name="Text 2"/>
          <p:cNvSpPr/>
          <p:nvPr/>
        </p:nvSpPr>
        <p:spPr>
          <a:xfrm>
            <a:off x="2632430" y="31847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Support Areas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74472" y="3675160"/>
            <a:ext cx="63512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Key areas where EMEA finance </a:t>
            </a:r>
          </a:p>
          <a:p>
            <a:pPr marL="0" indent="0" algn="ctr">
              <a:lnSpc>
                <a:spcPts val="28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will support Asia Pacific operations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565903" y="2152946"/>
            <a:ext cx="63513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24/7</a:t>
            </a:r>
            <a:endParaRPr lang="en-US" sz="5850" dirty="0"/>
          </a:p>
        </p:txBody>
      </p:sp>
      <p:sp>
        <p:nvSpPr>
          <p:cNvPr id="7" name="Text 5"/>
          <p:cNvSpPr/>
          <p:nvPr/>
        </p:nvSpPr>
        <p:spPr>
          <a:xfrm>
            <a:off x="9323980" y="31847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Availability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565903" y="3675160"/>
            <a:ext cx="63513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Continuous support across time zones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874472" y="465611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EMEA finance group will continue to provide support to Asia for: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874472" y="535346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Legal issues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874472" y="579566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Tax issues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874472" y="623786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Treasury issues (cash and hedging)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7680203" y="535346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Trade financing schemes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7680203" y="579566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Technical support on US GAAP's, EVA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7680203" y="623786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IT support (see IT team)</a:t>
            </a:r>
            <a:endParaRPr lang="en-US" sz="2100" dirty="0"/>
          </a:p>
        </p:txBody>
      </p:sp>
      <p:sp>
        <p:nvSpPr>
          <p:cNvPr id="16" name="Holder 5">
            <a:extLst>
              <a:ext uri="{FF2B5EF4-FFF2-40B4-BE49-F238E27FC236}">
                <a16:creationId xmlns:a16="http://schemas.microsoft.com/office/drawing/2014/main" id="{2C97CBCB-265A-2AAD-B603-97602A66747D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1638"/>
            <a:ext cx="8490942" cy="637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Finance-Oriented Communication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2144356"/>
            <a:ext cx="459224" cy="459224"/>
          </a:xfrm>
          <a:prstGeom prst="roundRect">
            <a:avLst>
              <a:gd name="adj" fmla="val 18671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87" y="2182575"/>
            <a:ext cx="306110" cy="38266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57087" y="2214484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Banks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457087" y="2655729"/>
            <a:ext cx="3514249" cy="98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Banks communication (new cash pool, hedging, legal structures, level of financial information available)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5226487" y="2144356"/>
            <a:ext cx="459224" cy="459224"/>
          </a:xfrm>
          <a:prstGeom prst="roundRect">
            <a:avLst>
              <a:gd name="adj" fmla="val 18671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984" y="2182575"/>
            <a:ext cx="306110" cy="38266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89784" y="2214484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Trade Finance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5889784" y="2655729"/>
            <a:ext cx="3514249" cy="98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Trade finance communication (contact to be established to explain new organization)</a:t>
            </a:r>
            <a:endParaRPr lang="en-US" dirty="0"/>
          </a:p>
        </p:txBody>
      </p:sp>
      <p:sp>
        <p:nvSpPr>
          <p:cNvPr id="11" name="Shape 7"/>
          <p:cNvSpPr/>
          <p:nvPr/>
        </p:nvSpPr>
        <p:spPr>
          <a:xfrm>
            <a:off x="9659183" y="2144356"/>
            <a:ext cx="459224" cy="459224"/>
          </a:xfrm>
          <a:prstGeom prst="roundRect">
            <a:avLst>
              <a:gd name="adj" fmla="val 18671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5681" y="2182575"/>
            <a:ext cx="306110" cy="38266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322481" y="2214484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Tax Administration</a:t>
            </a:r>
            <a:endParaRPr lang="en-US" sz="2400" dirty="0"/>
          </a:p>
        </p:txBody>
      </p:sp>
      <p:sp>
        <p:nvSpPr>
          <p:cNvPr id="14" name="Text 9"/>
          <p:cNvSpPr/>
          <p:nvPr/>
        </p:nvSpPr>
        <p:spPr>
          <a:xfrm>
            <a:off x="10322481" y="2655729"/>
            <a:ext cx="3514249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Tax administration (follow up of legal restructuring)</a:t>
            </a:r>
            <a:endParaRPr lang="en-US" dirty="0"/>
          </a:p>
        </p:txBody>
      </p:sp>
      <p:sp>
        <p:nvSpPr>
          <p:cNvPr id="15" name="Shape 10"/>
          <p:cNvSpPr/>
          <p:nvPr/>
        </p:nvSpPr>
        <p:spPr>
          <a:xfrm>
            <a:off x="793790" y="4259269"/>
            <a:ext cx="459224" cy="459224"/>
          </a:xfrm>
          <a:prstGeom prst="roundRect">
            <a:avLst>
              <a:gd name="adj" fmla="val 18671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287" y="4297488"/>
            <a:ext cx="306110" cy="38266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457087" y="4329397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Insurance</a:t>
            </a:r>
            <a:endParaRPr lang="en-US" sz="2400" dirty="0"/>
          </a:p>
        </p:txBody>
      </p:sp>
      <p:sp>
        <p:nvSpPr>
          <p:cNvPr id="18" name="Text 12"/>
          <p:cNvSpPr/>
          <p:nvPr/>
        </p:nvSpPr>
        <p:spPr>
          <a:xfrm>
            <a:off x="1457087" y="4770643"/>
            <a:ext cx="3514249" cy="326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Insurance (already done)</a:t>
            </a:r>
            <a:endParaRPr lang="en-US" dirty="0"/>
          </a:p>
        </p:txBody>
      </p:sp>
      <p:sp>
        <p:nvSpPr>
          <p:cNvPr id="19" name="Shape 13"/>
          <p:cNvSpPr/>
          <p:nvPr/>
        </p:nvSpPr>
        <p:spPr>
          <a:xfrm>
            <a:off x="5226487" y="4259269"/>
            <a:ext cx="459224" cy="459224"/>
          </a:xfrm>
          <a:prstGeom prst="roundRect">
            <a:avLst>
              <a:gd name="adj" fmla="val 18671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2984" y="4297488"/>
            <a:ext cx="306110" cy="382667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889784" y="4329397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Auditors</a:t>
            </a:r>
            <a:endParaRPr lang="en-US" sz="2400" dirty="0"/>
          </a:p>
        </p:txBody>
      </p:sp>
      <p:sp>
        <p:nvSpPr>
          <p:cNvPr id="22" name="Text 15"/>
          <p:cNvSpPr/>
          <p:nvPr/>
        </p:nvSpPr>
        <p:spPr>
          <a:xfrm>
            <a:off x="5889784" y="4770643"/>
            <a:ext cx="3514249" cy="326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Statutory auditors (in process)</a:t>
            </a:r>
            <a:endParaRPr lang="en-US" dirty="0"/>
          </a:p>
        </p:txBody>
      </p:sp>
      <p:sp>
        <p:nvSpPr>
          <p:cNvPr id="23" name="Shape 16"/>
          <p:cNvSpPr/>
          <p:nvPr/>
        </p:nvSpPr>
        <p:spPr>
          <a:xfrm>
            <a:off x="9659183" y="4259269"/>
            <a:ext cx="459224" cy="459224"/>
          </a:xfrm>
          <a:prstGeom prst="roundRect">
            <a:avLst>
              <a:gd name="adj" fmla="val 18671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35681" y="4297488"/>
            <a:ext cx="306110" cy="382667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0322481" y="4329397"/>
            <a:ext cx="2825591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Customers &amp; Suppliers</a:t>
            </a:r>
            <a:endParaRPr lang="en-US" sz="2400" dirty="0"/>
          </a:p>
        </p:txBody>
      </p:sp>
      <p:sp>
        <p:nvSpPr>
          <p:cNvPr id="26" name="Text 18"/>
          <p:cNvSpPr/>
          <p:nvPr/>
        </p:nvSpPr>
        <p:spPr>
          <a:xfrm>
            <a:off x="10322481" y="4770643"/>
            <a:ext cx="3514249" cy="98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New A/R and sales admin departments to be disclosed to customers</a:t>
            </a:r>
            <a:endParaRPr lang="en-US" dirty="0"/>
          </a:p>
        </p:txBody>
      </p:sp>
      <p:sp>
        <p:nvSpPr>
          <p:cNvPr id="27" name="Text 19"/>
          <p:cNvSpPr/>
          <p:nvPr/>
        </p:nvSpPr>
        <p:spPr>
          <a:xfrm>
            <a:off x="10322481" y="5873161"/>
            <a:ext cx="3514249" cy="98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Same for suppliers if contacts have changed (including bank account numbers)</a:t>
            </a:r>
            <a:endParaRPr lang="en-US" dirty="0"/>
          </a:p>
        </p:txBody>
      </p:sp>
      <p:sp>
        <p:nvSpPr>
          <p:cNvPr id="28" name="Shape 20"/>
          <p:cNvSpPr/>
          <p:nvPr/>
        </p:nvSpPr>
        <p:spPr>
          <a:xfrm>
            <a:off x="793790" y="5674802"/>
            <a:ext cx="459224" cy="459224"/>
          </a:xfrm>
          <a:prstGeom prst="roundRect">
            <a:avLst>
              <a:gd name="adj" fmla="val 18671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0287" y="5713021"/>
            <a:ext cx="306110" cy="382667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1457087" y="5744930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Internal</a:t>
            </a:r>
            <a:endParaRPr lang="en-US" sz="2400" dirty="0"/>
          </a:p>
        </p:txBody>
      </p:sp>
      <p:sp>
        <p:nvSpPr>
          <p:cNvPr id="31" name="Text 22"/>
          <p:cNvSpPr/>
          <p:nvPr/>
        </p:nvSpPr>
        <p:spPr>
          <a:xfrm>
            <a:off x="1457088" y="6186176"/>
            <a:ext cx="5105078" cy="326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Internal communication to be accelerated with key people</a:t>
            </a:r>
            <a:endParaRPr lang="en-US" dirty="0"/>
          </a:p>
        </p:txBody>
      </p:sp>
      <p:sp>
        <p:nvSpPr>
          <p:cNvPr id="32" name="Holder 5">
            <a:extLst>
              <a:ext uri="{FF2B5EF4-FFF2-40B4-BE49-F238E27FC236}">
                <a16:creationId xmlns:a16="http://schemas.microsoft.com/office/drawing/2014/main" id="{B3333C47-84F0-5D2F-CC17-A59B1DA3045D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6"/>
          <p:cNvSpPr txBox="1">
            <a:spLocks noGrp="1"/>
          </p:cNvSpPr>
          <p:nvPr>
            <p:ph type="sldNum" idx="12"/>
          </p:nvPr>
        </p:nvSpPr>
        <p:spPr>
          <a:xfrm>
            <a:off x="6266285" y="4625397"/>
            <a:ext cx="1996175" cy="26569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6528" tIns="33256" rIns="66528" bIns="33256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7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7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7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7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7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7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7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7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7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rtl="0"/>
            <a:fld id="{00000000-1234-1234-1234-123412341234}" type="slidenum">
              <a:rPr lang="en-US" smtClean="0"/>
              <a:pPr algn="r" rtl="0"/>
              <a:t>19</a:t>
            </a:fld>
            <a:endParaRPr sz="1920" b="1" dirty="0">
              <a:solidFill>
                <a:srgbClr val="A0060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188;p7">
            <a:extLst>
              <a:ext uri="{FF2B5EF4-FFF2-40B4-BE49-F238E27FC236}">
                <a16:creationId xmlns:a16="http://schemas.microsoft.com/office/drawing/2014/main" id="{091C4F9A-85A3-A716-E1C1-12774B62BC4A}"/>
              </a:ext>
            </a:extLst>
          </p:cNvPr>
          <p:cNvSpPr/>
          <p:nvPr/>
        </p:nvSpPr>
        <p:spPr>
          <a:xfrm>
            <a:off x="5754721" y="3785811"/>
            <a:ext cx="3005864" cy="58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pPr algn="ctr" rtl="0"/>
            <a:r>
              <a:rPr lang="en-US" sz="2880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288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201;p7">
            <a:extLst>
              <a:ext uri="{FF2B5EF4-FFF2-40B4-BE49-F238E27FC236}">
                <a16:creationId xmlns:a16="http://schemas.microsoft.com/office/drawing/2014/main" id="{99047FA9-3381-2902-3BE6-F4C23A14F7DC}"/>
              </a:ext>
            </a:extLst>
          </p:cNvPr>
          <p:cNvSpPr txBox="1"/>
          <p:nvPr/>
        </p:nvSpPr>
        <p:spPr>
          <a:xfrm>
            <a:off x="3991012" y="2556429"/>
            <a:ext cx="6480256" cy="110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993" tIns="54836" rIns="109703" bIns="54836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72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1310" dirty="0">
              <a:solidFill>
                <a:srgbClr val="0070C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5A73E6-06C7-BE27-C75B-9A53D07CAD78}"/>
              </a:ext>
            </a:extLst>
          </p:cNvPr>
          <p:cNvSpPr/>
          <p:nvPr/>
        </p:nvSpPr>
        <p:spPr>
          <a:xfrm>
            <a:off x="3627905" y="5897704"/>
            <a:ext cx="3685781" cy="588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4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44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168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6280-CA6B-BCAA-BEA2-2736751F8DE3}"/>
              </a:ext>
            </a:extLst>
          </p:cNvPr>
          <p:cNvSpPr/>
          <p:nvPr/>
        </p:nvSpPr>
        <p:spPr>
          <a:xfrm>
            <a:off x="7214817" y="5880291"/>
            <a:ext cx="3979856" cy="588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4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44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168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6087880C-FC45-8510-2046-66F1D414C7D9}"/>
              </a:ext>
            </a:extLst>
          </p:cNvPr>
          <p:cNvSpPr/>
          <p:nvPr/>
        </p:nvSpPr>
        <p:spPr>
          <a:xfrm>
            <a:off x="8714808" y="4886998"/>
            <a:ext cx="971728" cy="8058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31635" tIns="65798" rIns="131635" bIns="65798" anchor="ctr" anchorCtr="0">
            <a:noAutofit/>
          </a:bodyPr>
          <a:lstStyle/>
          <a:p>
            <a:pPr algn="ctr"/>
            <a:endParaRPr sz="259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88769F2C-F73C-6BE5-0128-9BA0F3F84B01}"/>
              </a:ext>
            </a:extLst>
          </p:cNvPr>
          <p:cNvSpPr/>
          <p:nvPr/>
        </p:nvSpPr>
        <p:spPr>
          <a:xfrm>
            <a:off x="5057688" y="4904414"/>
            <a:ext cx="971728" cy="8058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31635" tIns="65798" rIns="131635" bIns="65798" anchor="ctr" anchorCtr="0">
            <a:noAutofit/>
          </a:bodyPr>
          <a:lstStyle/>
          <a:p>
            <a:pPr algn="ctr"/>
            <a:endParaRPr sz="2592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Google Shape;167;p9" descr="Envelope outline">
            <a:extLst>
              <a:ext uri="{FF2B5EF4-FFF2-40B4-BE49-F238E27FC236}">
                <a16:creationId xmlns:a16="http://schemas.microsoft.com/office/drawing/2014/main" id="{032D24FD-26AE-8114-AC78-5568622A7F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1347" y="5044933"/>
            <a:ext cx="563814" cy="5744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18" name="Google Shape;169;p9" descr="@ outline">
            <a:extLst>
              <a:ext uri="{FF2B5EF4-FFF2-40B4-BE49-F238E27FC236}">
                <a16:creationId xmlns:a16="http://schemas.microsoft.com/office/drawing/2014/main" id="{A4AE5D68-C69C-0698-39CD-1248D3A877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74342" y="4983636"/>
            <a:ext cx="612588" cy="6426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9805" y="358199"/>
            <a:ext cx="5824945" cy="20613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DF6233-0DC2-0353-4E22-4E9BE96A5955}"/>
              </a:ext>
            </a:extLst>
          </p:cNvPr>
          <p:cNvSpPr txBox="1"/>
          <p:nvPr/>
        </p:nvSpPr>
        <p:spPr>
          <a:xfrm>
            <a:off x="13957070" y="7814189"/>
            <a:ext cx="473825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40" dirty="0">
                <a:solidFill>
                  <a:srgbClr val="001783"/>
                </a:solidFill>
                <a:latin typeface="Montserrat" panose="00000500000000000000" pitchFamily="2" charset="0"/>
              </a:rPr>
              <a:t>11</a:t>
            </a:r>
            <a:endParaRPr lang="en-US" altLang="zh-CN" sz="144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E8D8B3-A527-D674-7929-280FC58C6B41}"/>
              </a:ext>
            </a:extLst>
          </p:cNvPr>
          <p:cNvSpPr/>
          <p:nvPr/>
        </p:nvSpPr>
        <p:spPr>
          <a:xfrm flipH="1" flipV="1">
            <a:off x="0" y="7233240"/>
            <a:ext cx="14630400" cy="9963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8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6310505-ADA9-393C-1F41-C4B92FC46DD2}"/>
              </a:ext>
            </a:extLst>
          </p:cNvPr>
          <p:cNvSpPr txBox="1">
            <a:spLocks/>
          </p:cNvSpPr>
          <p:nvPr/>
        </p:nvSpPr>
        <p:spPr>
          <a:xfrm>
            <a:off x="10902142" y="7878822"/>
            <a:ext cx="329184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F82BEDF-68CB-494D-95C2-E15CBC927B52}" type="slidenum">
              <a:rPr lang="en-US" sz="1200">
                <a:solidFill>
                  <a:schemeClr val="tx1"/>
                </a:solidFill>
              </a:rPr>
              <a:pPr/>
              <a:t>19</a:t>
            </a:fld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56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8177" y="767575"/>
            <a:ext cx="923270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Finance Integration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74168" y="1879541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Content</a:t>
            </a:r>
            <a:endParaRPr lang="en-US" sz="2650" dirty="0"/>
          </a:p>
        </p:txBody>
      </p:sp>
      <p:sp>
        <p:nvSpPr>
          <p:cNvPr id="4" name="Shape 2"/>
          <p:cNvSpPr/>
          <p:nvPr/>
        </p:nvSpPr>
        <p:spPr>
          <a:xfrm>
            <a:off x="1329818" y="270801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888" y="2750524"/>
            <a:ext cx="340162" cy="42529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066934" y="2766091"/>
            <a:ext cx="231100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Mission Statement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891182" y="2749040"/>
            <a:ext cx="231100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329818" y="369882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888" y="3741325"/>
            <a:ext cx="340162" cy="42529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066934" y="3776687"/>
            <a:ext cx="231100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Non-Negotiables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891182" y="3772518"/>
            <a:ext cx="231100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4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1329818" y="468962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4889" y="4732126"/>
            <a:ext cx="340162" cy="42529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066934" y="4764488"/>
            <a:ext cx="231100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Phase 1: Americas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6891181" y="4706119"/>
            <a:ext cx="231100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5-10</a:t>
            </a:r>
            <a:endParaRPr lang="en-US" sz="1750" dirty="0"/>
          </a:p>
        </p:txBody>
      </p:sp>
      <p:sp>
        <p:nvSpPr>
          <p:cNvPr id="16" name="Shape 11"/>
          <p:cNvSpPr/>
          <p:nvPr/>
        </p:nvSpPr>
        <p:spPr>
          <a:xfrm>
            <a:off x="1329818" y="568042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4888" y="5722927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066934" y="5758289"/>
            <a:ext cx="23110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Phase 2: EMEA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6891180" y="5754002"/>
            <a:ext cx="231100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11-18</a:t>
            </a:r>
            <a:endParaRPr lang="en-US" sz="1750" dirty="0"/>
          </a:p>
        </p:txBody>
      </p:sp>
      <p:sp>
        <p:nvSpPr>
          <p:cNvPr id="20" name="Holder 5">
            <a:extLst>
              <a:ext uri="{FF2B5EF4-FFF2-40B4-BE49-F238E27FC236}">
                <a16:creationId xmlns:a16="http://schemas.microsoft.com/office/drawing/2014/main" id="{724BCF78-DC6E-9E42-CDD0-0149FB41F828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8177" y="785255"/>
            <a:ext cx="5387102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Mission Statement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1939647"/>
            <a:ext cx="3670578" cy="2980611"/>
          </a:xfrm>
          <a:prstGeom prst="roundRect">
            <a:avLst>
              <a:gd name="adj" fmla="val 3036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1016794" y="2162651"/>
            <a:ext cx="3224570" cy="673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Integration Planning and Execution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016794" y="2965013"/>
            <a:ext cx="3224570" cy="1034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We will plan and execute the integration of the finance functions of our companies.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679752" y="1950280"/>
            <a:ext cx="3670578" cy="2980611"/>
          </a:xfrm>
          <a:prstGeom prst="roundRect">
            <a:avLst>
              <a:gd name="adj" fmla="val 3036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902756" y="2162651"/>
            <a:ext cx="320623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Efficient Implementation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793790" y="5135642"/>
            <a:ext cx="7556421" cy="2150745"/>
          </a:xfrm>
          <a:prstGeom prst="roundRect">
            <a:avLst>
              <a:gd name="adj" fmla="val 4208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1016794" y="5358646"/>
            <a:ext cx="3452813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Additional Responsibilities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1016794" y="5824418"/>
            <a:ext cx="7110412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We will also be responsible for:</a:t>
            </a: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1016794" y="6298406"/>
            <a:ext cx="7110412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Assimilation of the EVA philosophy into the Acquired Co. organization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1016794" y="6569718"/>
            <a:ext cx="7110412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Tracking synergies (cost and EVA) for all integration teams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33E14F-21DC-F4FD-B33D-FDCAD4959B50}"/>
              </a:ext>
            </a:extLst>
          </p:cNvPr>
          <p:cNvSpPr txBox="1"/>
          <p:nvPr/>
        </p:nvSpPr>
        <p:spPr>
          <a:xfrm>
            <a:off x="4902756" y="2914469"/>
            <a:ext cx="32245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Funnel Sans"/>
              </a:rPr>
              <a:t>We will complete the integration quickly and support the integration teams and upper management</a:t>
            </a:r>
          </a:p>
        </p:txBody>
      </p:sp>
      <p:sp>
        <p:nvSpPr>
          <p:cNvPr id="9" name="Holder 5">
            <a:extLst>
              <a:ext uri="{FF2B5EF4-FFF2-40B4-BE49-F238E27FC236}">
                <a16:creationId xmlns:a16="http://schemas.microsoft.com/office/drawing/2014/main" id="{C29AEF09-3394-A751-41C4-946FBDA4CBF7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3812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Non-Negotiables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21767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78860" y="229277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1551926" y="2116340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Payroll and benefits are centralized in the U.S.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5235893" y="21767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320963" y="229277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8" name="Text 6"/>
          <p:cNvSpPr/>
          <p:nvPr/>
        </p:nvSpPr>
        <p:spPr>
          <a:xfrm>
            <a:off x="5994028" y="2116340"/>
            <a:ext cx="3421499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Acquired Co. will adopt the Acquirer’s health insurance program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9677995" y="21767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763065" y="229277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1" name="Text 9"/>
          <p:cNvSpPr/>
          <p:nvPr/>
        </p:nvSpPr>
        <p:spPr>
          <a:xfrm>
            <a:off x="10436131" y="2116340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Business planning will be the Acquirer’s process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793790" y="377118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78860" y="388726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4</a:t>
            </a:r>
            <a:endParaRPr lang="en-US" sz="2650" dirty="0"/>
          </a:p>
        </p:txBody>
      </p:sp>
      <p:sp>
        <p:nvSpPr>
          <p:cNvPr id="14" name="Text 12"/>
          <p:cNvSpPr/>
          <p:nvPr/>
        </p:nvSpPr>
        <p:spPr>
          <a:xfrm>
            <a:off x="1551926" y="3700195"/>
            <a:ext cx="3421499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Hyperion will be the financial reporting system used</a:t>
            </a:r>
            <a:endParaRPr lang="en-US" sz="2400" dirty="0"/>
          </a:p>
        </p:txBody>
      </p:sp>
      <p:sp>
        <p:nvSpPr>
          <p:cNvPr id="15" name="Shape 13"/>
          <p:cNvSpPr/>
          <p:nvPr/>
        </p:nvSpPr>
        <p:spPr>
          <a:xfrm>
            <a:off x="5235893" y="377118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320963" y="388726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5</a:t>
            </a:r>
            <a:endParaRPr lang="en-US" sz="2650" dirty="0"/>
          </a:p>
        </p:txBody>
      </p:sp>
      <p:sp>
        <p:nvSpPr>
          <p:cNvPr id="17" name="Text 15"/>
          <p:cNvSpPr/>
          <p:nvPr/>
        </p:nvSpPr>
        <p:spPr>
          <a:xfrm>
            <a:off x="5994028" y="3700195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Treasury will be centralized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9677995" y="377118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9763065" y="388726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6</a:t>
            </a:r>
            <a:endParaRPr lang="en-US" sz="2650" dirty="0"/>
          </a:p>
        </p:txBody>
      </p:sp>
      <p:sp>
        <p:nvSpPr>
          <p:cNvPr id="20" name="Text 18"/>
          <p:cNvSpPr/>
          <p:nvPr/>
        </p:nvSpPr>
        <p:spPr>
          <a:xfrm>
            <a:off x="10436131" y="3700195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Risk management will be centralized</a:t>
            </a:r>
            <a:endParaRPr lang="en-US" sz="2400" dirty="0"/>
          </a:p>
        </p:txBody>
      </p:sp>
      <p:sp>
        <p:nvSpPr>
          <p:cNvPr id="21" name="Shape 19"/>
          <p:cNvSpPr/>
          <p:nvPr/>
        </p:nvSpPr>
        <p:spPr>
          <a:xfrm>
            <a:off x="793790" y="536567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78860" y="548174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7</a:t>
            </a:r>
            <a:endParaRPr lang="en-US" sz="2650" dirty="0"/>
          </a:p>
        </p:txBody>
      </p:sp>
      <p:sp>
        <p:nvSpPr>
          <p:cNvPr id="23" name="Text 21"/>
          <p:cNvSpPr/>
          <p:nvPr/>
        </p:nvSpPr>
        <p:spPr>
          <a:xfrm>
            <a:off x="1551926" y="5294680"/>
            <a:ext cx="3421499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Peoplesoft will be implemented at Acquired Co. within 12 months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5235893" y="536567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5320963" y="548174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8</a:t>
            </a:r>
            <a:endParaRPr lang="en-US" sz="2650" dirty="0"/>
          </a:p>
        </p:txBody>
      </p:sp>
      <p:sp>
        <p:nvSpPr>
          <p:cNvPr id="26" name="Text 24"/>
          <p:cNvSpPr/>
          <p:nvPr/>
        </p:nvSpPr>
        <p:spPr>
          <a:xfrm>
            <a:off x="5994028" y="5294680"/>
            <a:ext cx="3421499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Performance management and  succession planning processes will be centralized</a:t>
            </a:r>
            <a:endParaRPr lang="en-US" sz="2400" dirty="0"/>
          </a:p>
        </p:txBody>
      </p:sp>
      <p:sp>
        <p:nvSpPr>
          <p:cNvPr id="27" name="Shape 25"/>
          <p:cNvSpPr/>
          <p:nvPr/>
        </p:nvSpPr>
        <p:spPr>
          <a:xfrm>
            <a:off x="9677995" y="536567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9763065" y="548174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9</a:t>
            </a:r>
            <a:endParaRPr lang="en-US" sz="2650" dirty="0"/>
          </a:p>
        </p:txBody>
      </p:sp>
      <p:sp>
        <p:nvSpPr>
          <p:cNvPr id="29" name="Text 27"/>
          <p:cNvSpPr/>
          <p:nvPr/>
        </p:nvSpPr>
        <p:spPr>
          <a:xfrm>
            <a:off x="10436131" y="5294680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Fiscal year will be December 31</a:t>
            </a:r>
            <a:endParaRPr lang="en-US" sz="2400" dirty="0"/>
          </a:p>
        </p:txBody>
      </p:sp>
      <p:sp>
        <p:nvSpPr>
          <p:cNvPr id="30" name="Holder 5">
            <a:extLst>
              <a:ext uri="{FF2B5EF4-FFF2-40B4-BE49-F238E27FC236}">
                <a16:creationId xmlns:a16="http://schemas.microsoft.com/office/drawing/2014/main" id="{9841CED2-AD59-F812-B192-736B1154B497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06517"/>
            <a:ext cx="9560243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Phase 1 Integration in Americas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759" y="1520190"/>
            <a:ext cx="1291233" cy="116883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636" y="2116455"/>
            <a:ext cx="223242" cy="27908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763006" y="1805940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Purpose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4763006" y="2149197"/>
            <a:ext cx="7445454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Establish a finance organization that meets its service needs as efficiently and cost effectively as possible</a:t>
            </a:r>
            <a:endParaRPr lang="en-US" dirty="0"/>
          </a:p>
        </p:txBody>
      </p:sp>
      <p:sp>
        <p:nvSpPr>
          <p:cNvPr id="7" name="Shape 3"/>
          <p:cNvSpPr/>
          <p:nvPr/>
        </p:nvSpPr>
        <p:spPr>
          <a:xfrm>
            <a:off x="4739640" y="2699266"/>
            <a:ext cx="9057323" cy="11430"/>
          </a:xfrm>
          <a:prstGeom prst="roundRect">
            <a:avLst>
              <a:gd name="adj" fmla="val 583442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3203" y="2728674"/>
            <a:ext cx="2582466" cy="1168837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2755" y="3173492"/>
            <a:ext cx="223242" cy="279083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504378" y="2887385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Objective</a:t>
            </a:r>
            <a:endParaRPr lang="en-US" sz="2400" dirty="0"/>
          </a:p>
        </p:txBody>
      </p:sp>
      <p:sp>
        <p:nvSpPr>
          <p:cNvPr id="11" name="Text 5"/>
          <p:cNvSpPr/>
          <p:nvPr/>
        </p:nvSpPr>
        <p:spPr>
          <a:xfrm>
            <a:off x="5504378" y="3230642"/>
            <a:ext cx="8173522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Adopt best practice processes of both companies and implement action those processes to achieve expected synergies</a:t>
            </a:r>
            <a:endParaRPr lang="en-US" dirty="0"/>
          </a:p>
        </p:txBody>
      </p:sp>
      <p:sp>
        <p:nvSpPr>
          <p:cNvPr id="12" name="Shape 6"/>
          <p:cNvSpPr/>
          <p:nvPr/>
        </p:nvSpPr>
        <p:spPr>
          <a:xfrm>
            <a:off x="5385316" y="3907750"/>
            <a:ext cx="8411647" cy="11430"/>
          </a:xfrm>
          <a:prstGeom prst="roundRect">
            <a:avLst>
              <a:gd name="adj" fmla="val 583442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7527" y="3937159"/>
            <a:ext cx="3873698" cy="1168837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2636" y="4381976"/>
            <a:ext cx="223242" cy="27908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149935" y="4222909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Value Drivers</a:t>
            </a:r>
            <a:endParaRPr lang="en-US" sz="2400" dirty="0"/>
          </a:p>
        </p:txBody>
      </p:sp>
      <p:sp>
        <p:nvSpPr>
          <p:cNvPr id="16" name="Text 8"/>
          <p:cNvSpPr/>
          <p:nvPr/>
        </p:nvSpPr>
        <p:spPr>
          <a:xfrm>
            <a:off x="6149935" y="4566166"/>
            <a:ext cx="4953119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Streamline activities, centralize functions, and eliminate redundancies</a:t>
            </a:r>
            <a:endParaRPr lang="en-US" dirty="0"/>
          </a:p>
        </p:txBody>
      </p:sp>
      <p:sp>
        <p:nvSpPr>
          <p:cNvPr id="17" name="Shape 9"/>
          <p:cNvSpPr/>
          <p:nvPr/>
        </p:nvSpPr>
        <p:spPr>
          <a:xfrm>
            <a:off x="6030873" y="5116235"/>
            <a:ext cx="7766090" cy="11430"/>
          </a:xfrm>
          <a:prstGeom prst="roundRect">
            <a:avLst>
              <a:gd name="adj" fmla="val 583442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1970" y="5145643"/>
            <a:ext cx="5164931" cy="1168837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42755" y="5590461"/>
            <a:ext cx="223242" cy="279083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6795611" y="5431393"/>
            <a:ext cx="198465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Main Synergies</a:t>
            </a:r>
            <a:endParaRPr lang="en-US" sz="2400" dirty="0"/>
          </a:p>
        </p:txBody>
      </p:sp>
      <p:sp>
        <p:nvSpPr>
          <p:cNvPr id="21" name="Text 11"/>
          <p:cNvSpPr/>
          <p:nvPr/>
        </p:nvSpPr>
        <p:spPr>
          <a:xfrm>
            <a:off x="6795611" y="5774650"/>
            <a:ext cx="4637365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Reduced headcount and eliminate duplicate outside services</a:t>
            </a:r>
            <a:endParaRPr lang="en-US" dirty="0"/>
          </a:p>
        </p:txBody>
      </p:sp>
      <p:sp>
        <p:nvSpPr>
          <p:cNvPr id="22" name="Shape 12"/>
          <p:cNvSpPr/>
          <p:nvPr/>
        </p:nvSpPr>
        <p:spPr>
          <a:xfrm>
            <a:off x="6676549" y="6324719"/>
            <a:ext cx="7120414" cy="11430"/>
          </a:xfrm>
          <a:prstGeom prst="roundRect">
            <a:avLst>
              <a:gd name="adj" fmla="val 583442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6294" y="6354128"/>
            <a:ext cx="6456164" cy="1168837"/>
          </a:xfrm>
          <a:prstGeom prst="rect">
            <a:avLst/>
          </a:prstGeom>
        </p:spPr>
      </p:pic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42755" y="6798945"/>
            <a:ext cx="223242" cy="279083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7441168" y="6639877"/>
            <a:ext cx="1079897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Main Costs</a:t>
            </a:r>
            <a:endParaRPr lang="en-US" sz="2400" dirty="0"/>
          </a:p>
        </p:txBody>
      </p:sp>
      <p:sp>
        <p:nvSpPr>
          <p:cNvPr id="26" name="Text 14"/>
          <p:cNvSpPr/>
          <p:nvPr/>
        </p:nvSpPr>
        <p:spPr>
          <a:xfrm>
            <a:off x="7441168" y="6983135"/>
            <a:ext cx="1079897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Severance</a:t>
            </a:r>
            <a:endParaRPr lang="en-US" dirty="0"/>
          </a:p>
        </p:txBody>
      </p:sp>
      <p:sp>
        <p:nvSpPr>
          <p:cNvPr id="27" name="Holder 5">
            <a:extLst>
              <a:ext uri="{FF2B5EF4-FFF2-40B4-BE49-F238E27FC236}">
                <a16:creationId xmlns:a16="http://schemas.microsoft.com/office/drawing/2014/main" id="{6D667FE1-A672-DDBB-58F3-BE4F4A3698ED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68572"/>
            <a:ext cx="6707743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Implementation Schedule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3955971"/>
            <a:ext cx="13042821" cy="30480"/>
          </a:xfrm>
          <a:prstGeom prst="roundRect">
            <a:avLst>
              <a:gd name="adj" fmla="val 296930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2545556" y="3309580"/>
            <a:ext cx="30480" cy="646390"/>
          </a:xfrm>
          <a:prstGeom prst="roundRect">
            <a:avLst>
              <a:gd name="adj" fmla="val 296930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2318385" y="3713559"/>
            <a:ext cx="484823" cy="484823"/>
          </a:xfrm>
          <a:prstGeom prst="roundRect">
            <a:avLst>
              <a:gd name="adj" fmla="val 18667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2399228" y="3753981"/>
            <a:ext cx="323136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1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1214080" y="1809512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8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009174" y="2275284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Coord. Aug close process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09174" y="2749272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Establish initial treasury link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447223" y="3955971"/>
            <a:ext cx="30480" cy="646390"/>
          </a:xfrm>
          <a:prstGeom prst="roundRect">
            <a:avLst>
              <a:gd name="adj" fmla="val 296930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4220051" y="3713559"/>
            <a:ext cx="484823" cy="484823"/>
          </a:xfrm>
          <a:prstGeom prst="roundRect">
            <a:avLst>
              <a:gd name="adj" fmla="val 18667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300895" y="3753981"/>
            <a:ext cx="323136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2</a:t>
            </a:r>
            <a:endParaRPr lang="en-US" sz="2500" dirty="0"/>
          </a:p>
        </p:txBody>
      </p:sp>
      <p:sp>
        <p:nvSpPr>
          <p:cNvPr id="13" name="Text 11"/>
          <p:cNvSpPr/>
          <p:nvPr/>
        </p:nvSpPr>
        <p:spPr>
          <a:xfrm>
            <a:off x="3115747" y="4817864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9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2910840" y="5283637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Implement tax reorg.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2910840" y="5757624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Coord. ongoing close process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6349008" y="3309580"/>
            <a:ext cx="30480" cy="646390"/>
          </a:xfrm>
          <a:prstGeom prst="roundRect">
            <a:avLst>
              <a:gd name="adj" fmla="val 296930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6121837" y="3713559"/>
            <a:ext cx="484823" cy="484823"/>
          </a:xfrm>
          <a:prstGeom prst="roundRect">
            <a:avLst>
              <a:gd name="adj" fmla="val 18667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202680" y="3753981"/>
            <a:ext cx="323136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3</a:t>
            </a:r>
            <a:endParaRPr lang="en-US" sz="2500" dirty="0"/>
          </a:p>
        </p:txBody>
      </p:sp>
      <p:sp>
        <p:nvSpPr>
          <p:cNvPr id="19" name="Text 17"/>
          <p:cNvSpPr/>
          <p:nvPr/>
        </p:nvSpPr>
        <p:spPr>
          <a:xfrm>
            <a:off x="5017532" y="1809512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10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4812625" y="2275284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Harmonize business plan process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812625" y="2749272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Change audit firm to E&amp;Y</a:t>
            </a: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8250674" y="3955971"/>
            <a:ext cx="30480" cy="646390"/>
          </a:xfrm>
          <a:prstGeom prst="roundRect">
            <a:avLst>
              <a:gd name="adj" fmla="val 296930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3" name="Shape 21"/>
          <p:cNvSpPr/>
          <p:nvPr/>
        </p:nvSpPr>
        <p:spPr>
          <a:xfrm>
            <a:off x="8023503" y="3713559"/>
            <a:ext cx="484823" cy="484823"/>
          </a:xfrm>
          <a:prstGeom prst="roundRect">
            <a:avLst>
              <a:gd name="adj" fmla="val 18667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8104346" y="3753981"/>
            <a:ext cx="323136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4</a:t>
            </a:r>
            <a:endParaRPr lang="en-US" sz="2500" dirty="0"/>
          </a:p>
        </p:txBody>
      </p:sp>
      <p:sp>
        <p:nvSpPr>
          <p:cNvPr id="25" name="Text 23"/>
          <p:cNvSpPr/>
          <p:nvPr/>
        </p:nvSpPr>
        <p:spPr>
          <a:xfrm>
            <a:off x="6919198" y="4817864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11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6714292" y="5283637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Coord. external audit strategy</a:t>
            </a: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6714292" y="5757624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Integrate accounting policies</a:t>
            </a: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10152459" y="3309580"/>
            <a:ext cx="30480" cy="646390"/>
          </a:xfrm>
          <a:prstGeom prst="roundRect">
            <a:avLst>
              <a:gd name="adj" fmla="val 296930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9925288" y="3713559"/>
            <a:ext cx="484823" cy="484823"/>
          </a:xfrm>
          <a:prstGeom prst="roundRect">
            <a:avLst>
              <a:gd name="adj" fmla="val 18667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10006132" y="3753981"/>
            <a:ext cx="323136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5</a:t>
            </a:r>
            <a:endParaRPr lang="en-US" sz="2500" dirty="0"/>
          </a:p>
        </p:txBody>
      </p:sp>
      <p:sp>
        <p:nvSpPr>
          <p:cNvPr id="31" name="Text 29"/>
          <p:cNvSpPr/>
          <p:nvPr/>
        </p:nvSpPr>
        <p:spPr>
          <a:xfrm>
            <a:off x="8820983" y="1809512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12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8616077" y="2275284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Coord. consistent acct. class</a:t>
            </a: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8616077" y="2749272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Complete consol. of treasury</a:t>
            </a:r>
            <a:endParaRPr lang="en-US" dirty="0"/>
          </a:p>
        </p:txBody>
      </p:sp>
      <p:sp>
        <p:nvSpPr>
          <p:cNvPr id="34" name="Shape 32"/>
          <p:cNvSpPr/>
          <p:nvPr/>
        </p:nvSpPr>
        <p:spPr>
          <a:xfrm>
            <a:off x="12054126" y="3955971"/>
            <a:ext cx="30480" cy="646390"/>
          </a:xfrm>
          <a:prstGeom prst="roundRect">
            <a:avLst>
              <a:gd name="adj" fmla="val 296930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5" name="Shape 33"/>
          <p:cNvSpPr/>
          <p:nvPr/>
        </p:nvSpPr>
        <p:spPr>
          <a:xfrm>
            <a:off x="11826954" y="3713559"/>
            <a:ext cx="484823" cy="484823"/>
          </a:xfrm>
          <a:prstGeom prst="roundRect">
            <a:avLst>
              <a:gd name="adj" fmla="val 18667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11907798" y="3753981"/>
            <a:ext cx="323136" cy="403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6</a:t>
            </a:r>
            <a:endParaRPr lang="en-US" sz="2500" dirty="0"/>
          </a:p>
        </p:txBody>
      </p:sp>
      <p:sp>
        <p:nvSpPr>
          <p:cNvPr id="37" name="Text 35"/>
          <p:cNvSpPr/>
          <p:nvPr/>
        </p:nvSpPr>
        <p:spPr>
          <a:xfrm>
            <a:off x="10722650" y="4817864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1 - 5</a:t>
            </a:r>
            <a:endParaRPr lang="en-US" sz="2400" dirty="0"/>
          </a:p>
        </p:txBody>
      </p:sp>
      <p:sp>
        <p:nvSpPr>
          <p:cNvPr id="38" name="Text 36"/>
          <p:cNvSpPr/>
          <p:nvPr/>
        </p:nvSpPr>
        <p:spPr>
          <a:xfrm>
            <a:off x="10517743" y="5283637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Complete B/S audit</a:t>
            </a:r>
            <a:endParaRPr lang="en-US" dirty="0"/>
          </a:p>
        </p:txBody>
      </p:sp>
      <p:sp>
        <p:nvSpPr>
          <p:cNvPr id="39" name="Text 37"/>
          <p:cNvSpPr/>
          <p:nvPr/>
        </p:nvSpPr>
        <p:spPr>
          <a:xfrm>
            <a:off x="10517743" y="5757624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Integrate Acquired. Co. A/R</a:t>
            </a:r>
            <a:endParaRPr lang="en-US" dirty="0"/>
          </a:p>
        </p:txBody>
      </p:sp>
      <p:sp>
        <p:nvSpPr>
          <p:cNvPr id="40" name="Text 38"/>
          <p:cNvSpPr/>
          <p:nvPr/>
        </p:nvSpPr>
        <p:spPr>
          <a:xfrm>
            <a:off x="10517743" y="6231612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Integrate customer finance</a:t>
            </a:r>
            <a:endParaRPr lang="en-US" dirty="0"/>
          </a:p>
        </p:txBody>
      </p:sp>
      <p:sp>
        <p:nvSpPr>
          <p:cNvPr id="41" name="Text 39"/>
          <p:cNvSpPr/>
          <p:nvPr/>
        </p:nvSpPr>
        <p:spPr>
          <a:xfrm>
            <a:off x="10517743" y="6705600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Dev. Acquired Co. EVA program</a:t>
            </a:r>
            <a:endParaRPr lang="en-US" dirty="0"/>
          </a:p>
        </p:txBody>
      </p:sp>
      <p:sp>
        <p:nvSpPr>
          <p:cNvPr id="42" name="Text 40"/>
          <p:cNvSpPr/>
          <p:nvPr/>
        </p:nvSpPr>
        <p:spPr>
          <a:xfrm>
            <a:off x="10517743" y="7179588"/>
            <a:ext cx="3103364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Communicate tax rptg. reqmts.</a:t>
            </a:r>
            <a:endParaRPr lang="en-US" dirty="0"/>
          </a:p>
        </p:txBody>
      </p:sp>
      <p:sp>
        <p:nvSpPr>
          <p:cNvPr id="43" name="Holder 5">
            <a:extLst>
              <a:ext uri="{FF2B5EF4-FFF2-40B4-BE49-F238E27FC236}">
                <a16:creationId xmlns:a16="http://schemas.microsoft.com/office/drawing/2014/main" id="{469856FB-BC02-BB75-54C5-048BEB650831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737711" y="1392612"/>
            <a:ext cx="13153549" cy="6117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730091" y="779861"/>
            <a:ext cx="5471874" cy="423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Summary of Cost Synergies (000)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30091" y="1384992"/>
            <a:ext cx="13170218" cy="6212597"/>
          </a:xfrm>
          <a:prstGeom prst="roundRect">
            <a:avLst>
              <a:gd name="adj" fmla="val 103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75467" y="1481552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Projects/ actions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340531" y="148155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Comp. Date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801785" y="1481552"/>
            <a:ext cx="1182648" cy="433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SG&amp;A Headcount Reduction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263039" y="1481552"/>
            <a:ext cx="1182648" cy="433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Other Expense Reductions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724293" y="148155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Total Imp Expense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185547" y="148155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Total Imp Capex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646801" y="148155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Savings 2025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108055" y="148155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Full Year Savings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2569309" y="1481552"/>
            <a:ext cx="1186458" cy="433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Reduction Working Capital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7711" y="2004356"/>
            <a:ext cx="13153549" cy="61174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875467" y="2093295"/>
            <a:ext cx="1186458" cy="433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Reorganization - salaries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340531" y="209329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12/31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801785" y="209329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11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263039" y="209329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$690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724293" y="209329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Severance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185547" y="209329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646801" y="209329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$690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108055" y="209329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$690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569309" y="2093295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37711" y="2616099"/>
            <a:ext cx="13153549" cy="6117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875467" y="2705038"/>
            <a:ext cx="1186458" cy="433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Reorganization - fringe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2340531" y="270503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12/31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801785" y="270503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263039" y="270503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$210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724293" y="270503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Severance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8185547" y="270503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9646801" y="270503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$210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1108055" y="270503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$20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2569309" y="2705038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737711" y="3227842"/>
            <a:ext cx="13153549" cy="61174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875467" y="3316782"/>
            <a:ext cx="1186458" cy="433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Consolidate audit process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2340531" y="331678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9/30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3801785" y="331678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5263039" y="331678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$265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6724293" y="331678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8185547" y="331678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9646801" y="331678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$265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11108055" y="331678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$265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12569309" y="3316782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44" name="Shape 42"/>
          <p:cNvSpPr/>
          <p:nvPr/>
        </p:nvSpPr>
        <p:spPr>
          <a:xfrm>
            <a:off x="737711" y="3839585"/>
            <a:ext cx="13153549" cy="6117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5" name="Text 43"/>
          <p:cNvSpPr/>
          <p:nvPr/>
        </p:nvSpPr>
        <p:spPr>
          <a:xfrm>
            <a:off x="875467" y="3928525"/>
            <a:ext cx="1186458" cy="433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Reduce duplicate consultant usage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2340531" y="392852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10/31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3801785" y="392852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5263039" y="392852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$120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6724293" y="392852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8185547" y="392852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51" name="Text 49"/>
          <p:cNvSpPr/>
          <p:nvPr/>
        </p:nvSpPr>
        <p:spPr>
          <a:xfrm>
            <a:off x="9646801" y="392852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$120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11108055" y="3928525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$120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12569309" y="3928525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54" name="Shape 52"/>
          <p:cNvSpPr/>
          <p:nvPr/>
        </p:nvSpPr>
        <p:spPr>
          <a:xfrm>
            <a:off x="737711" y="4814397"/>
            <a:ext cx="13153549" cy="39481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5" name="Text 53"/>
          <p:cNvSpPr/>
          <p:nvPr/>
        </p:nvSpPr>
        <p:spPr>
          <a:xfrm>
            <a:off x="875467" y="4903337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Reduce legal Fees</a:t>
            </a: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2340531" y="4903337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10/31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3801785" y="4903337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58" name="Text 56"/>
          <p:cNvSpPr/>
          <p:nvPr/>
        </p:nvSpPr>
        <p:spPr>
          <a:xfrm>
            <a:off x="5263039" y="4903337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$200</a:t>
            </a:r>
            <a:endParaRPr lang="en-US" sz="1400" dirty="0"/>
          </a:p>
        </p:txBody>
      </p:sp>
      <p:sp>
        <p:nvSpPr>
          <p:cNvPr id="59" name="Text 57"/>
          <p:cNvSpPr/>
          <p:nvPr/>
        </p:nvSpPr>
        <p:spPr>
          <a:xfrm>
            <a:off x="6724293" y="4903337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60" name="Text 58"/>
          <p:cNvSpPr/>
          <p:nvPr/>
        </p:nvSpPr>
        <p:spPr>
          <a:xfrm>
            <a:off x="8185547" y="4903337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61" name="Text 59"/>
          <p:cNvSpPr/>
          <p:nvPr/>
        </p:nvSpPr>
        <p:spPr>
          <a:xfrm>
            <a:off x="9646801" y="4903337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$200</a:t>
            </a:r>
            <a:endParaRPr lang="en-US" sz="1400" dirty="0"/>
          </a:p>
        </p:txBody>
      </p:sp>
      <p:sp>
        <p:nvSpPr>
          <p:cNvPr id="62" name="Text 60"/>
          <p:cNvSpPr/>
          <p:nvPr/>
        </p:nvSpPr>
        <p:spPr>
          <a:xfrm>
            <a:off x="11108055" y="4903337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$200</a:t>
            </a:r>
            <a:endParaRPr lang="en-US" sz="1400" dirty="0"/>
          </a:p>
        </p:txBody>
      </p:sp>
      <p:sp>
        <p:nvSpPr>
          <p:cNvPr id="63" name="Text 61"/>
          <p:cNvSpPr/>
          <p:nvPr/>
        </p:nvSpPr>
        <p:spPr>
          <a:xfrm>
            <a:off x="12569309" y="4903337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64" name="Shape 62"/>
          <p:cNvSpPr/>
          <p:nvPr/>
        </p:nvSpPr>
        <p:spPr>
          <a:xfrm>
            <a:off x="737711" y="5209208"/>
            <a:ext cx="13153549" cy="39481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65" name="Text 63"/>
          <p:cNvSpPr/>
          <p:nvPr/>
        </p:nvSpPr>
        <p:spPr>
          <a:xfrm>
            <a:off x="875467" y="5298148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Reduce bank fees</a:t>
            </a:r>
            <a:endParaRPr lang="en-US" sz="1400" dirty="0"/>
          </a:p>
        </p:txBody>
      </p:sp>
      <p:sp>
        <p:nvSpPr>
          <p:cNvPr id="66" name="Text 64"/>
          <p:cNvSpPr/>
          <p:nvPr/>
        </p:nvSpPr>
        <p:spPr>
          <a:xfrm>
            <a:off x="2340531" y="529814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12/31</a:t>
            </a:r>
            <a:endParaRPr lang="en-US" sz="1400" dirty="0"/>
          </a:p>
        </p:txBody>
      </p:sp>
      <p:sp>
        <p:nvSpPr>
          <p:cNvPr id="67" name="Text 65"/>
          <p:cNvSpPr/>
          <p:nvPr/>
        </p:nvSpPr>
        <p:spPr>
          <a:xfrm>
            <a:off x="3801785" y="529814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68" name="Text 66"/>
          <p:cNvSpPr/>
          <p:nvPr/>
        </p:nvSpPr>
        <p:spPr>
          <a:xfrm>
            <a:off x="5263039" y="529814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$270</a:t>
            </a:r>
            <a:endParaRPr lang="en-US" sz="1400" dirty="0"/>
          </a:p>
        </p:txBody>
      </p:sp>
      <p:sp>
        <p:nvSpPr>
          <p:cNvPr id="69" name="Text 67"/>
          <p:cNvSpPr/>
          <p:nvPr/>
        </p:nvSpPr>
        <p:spPr>
          <a:xfrm>
            <a:off x="6724293" y="529814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70" name="Text 68"/>
          <p:cNvSpPr/>
          <p:nvPr/>
        </p:nvSpPr>
        <p:spPr>
          <a:xfrm>
            <a:off x="8185547" y="529814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71" name="Text 69"/>
          <p:cNvSpPr/>
          <p:nvPr/>
        </p:nvSpPr>
        <p:spPr>
          <a:xfrm>
            <a:off x="9646801" y="529814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$270</a:t>
            </a:r>
            <a:endParaRPr lang="en-US" sz="1400" dirty="0"/>
          </a:p>
        </p:txBody>
      </p:sp>
      <p:sp>
        <p:nvSpPr>
          <p:cNvPr id="72" name="Text 70"/>
          <p:cNvSpPr/>
          <p:nvPr/>
        </p:nvSpPr>
        <p:spPr>
          <a:xfrm>
            <a:off x="11108055" y="5298148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$270</a:t>
            </a:r>
            <a:endParaRPr lang="en-US" sz="1400" dirty="0"/>
          </a:p>
        </p:txBody>
      </p:sp>
      <p:sp>
        <p:nvSpPr>
          <p:cNvPr id="73" name="Text 71"/>
          <p:cNvSpPr/>
          <p:nvPr/>
        </p:nvSpPr>
        <p:spPr>
          <a:xfrm>
            <a:off x="12569309" y="5298148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74" name="Shape 72"/>
          <p:cNvSpPr/>
          <p:nvPr/>
        </p:nvSpPr>
        <p:spPr>
          <a:xfrm>
            <a:off x="737711" y="5604020"/>
            <a:ext cx="13153549" cy="83474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75" name="Text 73"/>
          <p:cNvSpPr/>
          <p:nvPr/>
        </p:nvSpPr>
        <p:spPr>
          <a:xfrm>
            <a:off x="875467" y="5692959"/>
            <a:ext cx="1186458" cy="433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Reduce Acq. Co Corporate admin</a:t>
            </a:r>
            <a:endParaRPr lang="en-US" sz="1400" dirty="0"/>
          </a:p>
        </p:txBody>
      </p:sp>
      <p:sp>
        <p:nvSpPr>
          <p:cNvPr id="76" name="Text 74"/>
          <p:cNvSpPr/>
          <p:nvPr/>
        </p:nvSpPr>
        <p:spPr>
          <a:xfrm>
            <a:off x="2340531" y="5692959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10/31</a:t>
            </a:r>
            <a:endParaRPr lang="en-US" sz="1400" dirty="0"/>
          </a:p>
        </p:txBody>
      </p:sp>
      <p:sp>
        <p:nvSpPr>
          <p:cNvPr id="77" name="Text 75"/>
          <p:cNvSpPr/>
          <p:nvPr/>
        </p:nvSpPr>
        <p:spPr>
          <a:xfrm>
            <a:off x="3801785" y="5692959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78" name="Text 76"/>
          <p:cNvSpPr/>
          <p:nvPr/>
        </p:nvSpPr>
        <p:spPr>
          <a:xfrm>
            <a:off x="5263039" y="5692959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$1,100</a:t>
            </a:r>
            <a:endParaRPr lang="en-US" sz="1400" dirty="0"/>
          </a:p>
        </p:txBody>
      </p:sp>
      <p:sp>
        <p:nvSpPr>
          <p:cNvPr id="79" name="Text 77"/>
          <p:cNvSpPr/>
          <p:nvPr/>
        </p:nvSpPr>
        <p:spPr>
          <a:xfrm>
            <a:off x="6724293" y="5692959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80" name="Text 78"/>
          <p:cNvSpPr/>
          <p:nvPr/>
        </p:nvSpPr>
        <p:spPr>
          <a:xfrm>
            <a:off x="8185547" y="5692959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81" name="Text 79"/>
          <p:cNvSpPr/>
          <p:nvPr/>
        </p:nvSpPr>
        <p:spPr>
          <a:xfrm>
            <a:off x="9646801" y="5692959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$1,100</a:t>
            </a:r>
            <a:endParaRPr lang="en-US" sz="1400" dirty="0"/>
          </a:p>
        </p:txBody>
      </p:sp>
      <p:sp>
        <p:nvSpPr>
          <p:cNvPr id="82" name="Text 80"/>
          <p:cNvSpPr/>
          <p:nvPr/>
        </p:nvSpPr>
        <p:spPr>
          <a:xfrm>
            <a:off x="11108055" y="5692959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$1,100</a:t>
            </a:r>
            <a:endParaRPr lang="en-US" sz="1400" dirty="0"/>
          </a:p>
        </p:txBody>
      </p:sp>
      <p:sp>
        <p:nvSpPr>
          <p:cNvPr id="83" name="Text 81"/>
          <p:cNvSpPr/>
          <p:nvPr/>
        </p:nvSpPr>
        <p:spPr>
          <a:xfrm>
            <a:off x="12569309" y="5692959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84" name="Shape 82"/>
          <p:cNvSpPr/>
          <p:nvPr/>
        </p:nvSpPr>
        <p:spPr>
          <a:xfrm>
            <a:off x="737711" y="6430915"/>
            <a:ext cx="13153549" cy="79902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85" name="Text 83"/>
          <p:cNvSpPr/>
          <p:nvPr/>
        </p:nvSpPr>
        <p:spPr>
          <a:xfrm>
            <a:off x="875467" y="6519854"/>
            <a:ext cx="1186458" cy="433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Consolidate actuarial services</a:t>
            </a:r>
            <a:endParaRPr lang="en-US" sz="1400" dirty="0"/>
          </a:p>
        </p:txBody>
      </p:sp>
      <p:sp>
        <p:nvSpPr>
          <p:cNvPr id="86" name="Text 84"/>
          <p:cNvSpPr/>
          <p:nvPr/>
        </p:nvSpPr>
        <p:spPr>
          <a:xfrm>
            <a:off x="2340531" y="6519854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12/31</a:t>
            </a:r>
            <a:endParaRPr lang="en-US" sz="1400" dirty="0"/>
          </a:p>
        </p:txBody>
      </p:sp>
      <p:sp>
        <p:nvSpPr>
          <p:cNvPr id="87" name="Text 85"/>
          <p:cNvSpPr/>
          <p:nvPr/>
        </p:nvSpPr>
        <p:spPr>
          <a:xfrm>
            <a:off x="3801785" y="6519854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88" name="Text 86"/>
          <p:cNvSpPr/>
          <p:nvPr/>
        </p:nvSpPr>
        <p:spPr>
          <a:xfrm>
            <a:off x="5263039" y="6519854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$100</a:t>
            </a:r>
            <a:endParaRPr lang="en-US" sz="1400" dirty="0"/>
          </a:p>
        </p:txBody>
      </p:sp>
      <p:sp>
        <p:nvSpPr>
          <p:cNvPr id="89" name="Text 87"/>
          <p:cNvSpPr/>
          <p:nvPr/>
        </p:nvSpPr>
        <p:spPr>
          <a:xfrm>
            <a:off x="6724293" y="6519854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None</a:t>
            </a:r>
            <a:endParaRPr lang="en-US" sz="1400" dirty="0"/>
          </a:p>
        </p:txBody>
      </p:sp>
      <p:sp>
        <p:nvSpPr>
          <p:cNvPr id="90" name="Text 88"/>
          <p:cNvSpPr/>
          <p:nvPr/>
        </p:nvSpPr>
        <p:spPr>
          <a:xfrm>
            <a:off x="8185547" y="6519854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91" name="Text 89"/>
          <p:cNvSpPr/>
          <p:nvPr/>
        </p:nvSpPr>
        <p:spPr>
          <a:xfrm>
            <a:off x="9646801" y="6519854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$100</a:t>
            </a:r>
            <a:endParaRPr lang="en-US" sz="1400" dirty="0"/>
          </a:p>
        </p:txBody>
      </p:sp>
      <p:sp>
        <p:nvSpPr>
          <p:cNvPr id="92" name="Text 90"/>
          <p:cNvSpPr/>
          <p:nvPr/>
        </p:nvSpPr>
        <p:spPr>
          <a:xfrm>
            <a:off x="11108055" y="6519854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$100</a:t>
            </a:r>
            <a:endParaRPr lang="en-US" sz="1400" dirty="0"/>
          </a:p>
        </p:txBody>
      </p:sp>
      <p:sp>
        <p:nvSpPr>
          <p:cNvPr id="93" name="Text 91"/>
          <p:cNvSpPr/>
          <p:nvPr/>
        </p:nvSpPr>
        <p:spPr>
          <a:xfrm>
            <a:off x="12569309" y="6519854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94" name="Shape 92"/>
          <p:cNvSpPr/>
          <p:nvPr/>
        </p:nvSpPr>
        <p:spPr>
          <a:xfrm>
            <a:off x="737711" y="7204022"/>
            <a:ext cx="13153549" cy="39481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5" name="Text 93"/>
          <p:cNvSpPr/>
          <p:nvPr/>
        </p:nvSpPr>
        <p:spPr>
          <a:xfrm>
            <a:off x="875467" y="7292962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Total</a:t>
            </a:r>
            <a:endParaRPr lang="en-US" sz="1400" dirty="0"/>
          </a:p>
        </p:txBody>
      </p:sp>
      <p:sp>
        <p:nvSpPr>
          <p:cNvPr id="96" name="Text 94"/>
          <p:cNvSpPr/>
          <p:nvPr/>
        </p:nvSpPr>
        <p:spPr>
          <a:xfrm>
            <a:off x="2340531" y="729296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97" name="Text 95"/>
          <p:cNvSpPr/>
          <p:nvPr/>
        </p:nvSpPr>
        <p:spPr>
          <a:xfrm>
            <a:off x="3801785" y="729296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11</a:t>
            </a:r>
            <a:endParaRPr lang="en-US" sz="1400" dirty="0"/>
          </a:p>
        </p:txBody>
      </p:sp>
      <p:sp>
        <p:nvSpPr>
          <p:cNvPr id="98" name="Text 96"/>
          <p:cNvSpPr/>
          <p:nvPr/>
        </p:nvSpPr>
        <p:spPr>
          <a:xfrm>
            <a:off x="5263039" y="729296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99" name="Text 97"/>
          <p:cNvSpPr/>
          <p:nvPr/>
        </p:nvSpPr>
        <p:spPr>
          <a:xfrm>
            <a:off x="6724293" y="729296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$2,955</a:t>
            </a:r>
            <a:endParaRPr lang="en-US" sz="1400" dirty="0"/>
          </a:p>
        </p:txBody>
      </p:sp>
      <p:sp>
        <p:nvSpPr>
          <p:cNvPr id="100" name="Text 98"/>
          <p:cNvSpPr/>
          <p:nvPr/>
        </p:nvSpPr>
        <p:spPr>
          <a:xfrm>
            <a:off x="8185547" y="729296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101" name="Text 99"/>
          <p:cNvSpPr/>
          <p:nvPr/>
        </p:nvSpPr>
        <p:spPr>
          <a:xfrm>
            <a:off x="9646801" y="729296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$2,955</a:t>
            </a:r>
            <a:endParaRPr lang="en-US" sz="1400" dirty="0"/>
          </a:p>
        </p:txBody>
      </p:sp>
      <p:sp>
        <p:nvSpPr>
          <p:cNvPr id="102" name="Text 100"/>
          <p:cNvSpPr/>
          <p:nvPr/>
        </p:nvSpPr>
        <p:spPr>
          <a:xfrm>
            <a:off x="11108055" y="7292962"/>
            <a:ext cx="118264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$2,765</a:t>
            </a:r>
            <a:endParaRPr lang="en-US" sz="1400" dirty="0"/>
          </a:p>
        </p:txBody>
      </p:sp>
      <p:sp>
        <p:nvSpPr>
          <p:cNvPr id="103" name="Text 101"/>
          <p:cNvSpPr/>
          <p:nvPr/>
        </p:nvSpPr>
        <p:spPr>
          <a:xfrm>
            <a:off x="12569309" y="7292962"/>
            <a:ext cx="1186458" cy="216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endParaRPr lang="en-US" sz="1400" dirty="0"/>
          </a:p>
        </p:txBody>
      </p:sp>
      <p:sp>
        <p:nvSpPr>
          <p:cNvPr id="104" name="Holder 5">
            <a:extLst>
              <a:ext uri="{FF2B5EF4-FFF2-40B4-BE49-F238E27FC236}">
                <a16:creationId xmlns:a16="http://schemas.microsoft.com/office/drawing/2014/main" id="{62BB0682-CE9A-DD4D-D22B-5A5356A7B8BC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55890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Key Organizational Changes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1700252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2494042"/>
            <a:ext cx="232981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/>
              <a:t>Centralize Accounts Receivable</a:t>
            </a:r>
          </a:p>
        </p:txBody>
      </p:sp>
      <p:sp>
        <p:nvSpPr>
          <p:cNvPr id="6" name="Text 2"/>
          <p:cNvSpPr/>
          <p:nvPr/>
        </p:nvSpPr>
        <p:spPr>
          <a:xfrm>
            <a:off x="6280190" y="3650588"/>
            <a:ext cx="2329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Centralize Accounts Receivable function within the Americas region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3493" y="3271361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93493" y="4065151"/>
            <a:ext cx="232981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Establish Trade Finance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893493" y="4909899"/>
            <a:ext cx="2329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Establish Trade Finance function within the Americas region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6795" y="4454697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06795" y="5248487"/>
            <a:ext cx="232981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Headcount Reduction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1506795" y="6093235"/>
            <a:ext cx="2329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Headcount reduction of 11 within the Acquired Co. finance group (37% reduction)</a:t>
            </a:r>
            <a:endParaRPr lang="en-US" sz="1750" dirty="0"/>
          </a:p>
        </p:txBody>
      </p:sp>
      <p:sp>
        <p:nvSpPr>
          <p:cNvPr id="13" name="Holder 5">
            <a:extLst>
              <a:ext uri="{FF2B5EF4-FFF2-40B4-BE49-F238E27FC236}">
                <a16:creationId xmlns:a16="http://schemas.microsoft.com/office/drawing/2014/main" id="{A703718D-EF80-BFA1-4B0A-C49E3BB7894D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955" y="576284"/>
            <a:ext cx="7084576" cy="6991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000" dirty="0">
                <a:solidFill>
                  <a:srgbClr val="0070C0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Key Issues &amp; Assumptions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82955" y="1628727"/>
            <a:ext cx="1633061" cy="1289090"/>
          </a:xfrm>
          <a:prstGeom prst="roundRect">
            <a:avLst>
              <a:gd name="adj" fmla="val 728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204" y="2076640"/>
            <a:ext cx="314563" cy="39314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39735" y="1852445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Employee Morale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2639735" y="2336196"/>
            <a:ext cx="4659868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Decline in employee morale due to uncertainty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2527816" y="2902576"/>
            <a:ext cx="11207829" cy="15240"/>
          </a:xfrm>
          <a:prstGeom prst="roundRect">
            <a:avLst>
              <a:gd name="adj" fmla="val 616554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782955" y="3029616"/>
            <a:ext cx="3266123" cy="1289090"/>
          </a:xfrm>
          <a:prstGeom prst="roundRect">
            <a:avLst>
              <a:gd name="adj" fmla="val 728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8735" y="3477529"/>
            <a:ext cx="314563" cy="39314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72796" y="3253334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Cultural Differences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4272796" y="3737085"/>
            <a:ext cx="7635597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Cultural and business process differences between companies and locations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4160877" y="4303466"/>
            <a:ext cx="9574768" cy="15240"/>
          </a:xfrm>
          <a:prstGeom prst="roundRect">
            <a:avLst>
              <a:gd name="adj" fmla="val 616554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782955" y="4430505"/>
            <a:ext cx="4899184" cy="1289090"/>
          </a:xfrm>
          <a:prstGeom prst="roundRect">
            <a:avLst>
              <a:gd name="adj" fmla="val 7289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5265" y="4878418"/>
            <a:ext cx="314563" cy="39314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05857" y="4654224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Integration Timeline</a:t>
            </a:r>
            <a:endParaRPr lang="en-US" sz="2400" dirty="0"/>
          </a:p>
        </p:txBody>
      </p:sp>
      <p:sp>
        <p:nvSpPr>
          <p:cNvPr id="16" name="Text 11"/>
          <p:cNvSpPr/>
          <p:nvPr/>
        </p:nvSpPr>
        <p:spPr>
          <a:xfrm>
            <a:off x="5905857" y="5137975"/>
            <a:ext cx="4555569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Speed of integration not as quick as expected</a:t>
            </a:r>
            <a:endParaRPr lang="en-US" dirty="0"/>
          </a:p>
        </p:txBody>
      </p:sp>
      <p:sp>
        <p:nvSpPr>
          <p:cNvPr id="17" name="Shape 12"/>
          <p:cNvSpPr/>
          <p:nvPr/>
        </p:nvSpPr>
        <p:spPr>
          <a:xfrm>
            <a:off x="5793938" y="5704355"/>
            <a:ext cx="7941707" cy="15240"/>
          </a:xfrm>
          <a:prstGeom prst="roundRect">
            <a:avLst>
              <a:gd name="adj" fmla="val 616554"/>
            </a:avLst>
          </a:prstGeom>
          <a:solidFill>
            <a:srgbClr val="C8CAC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82955" y="5831395"/>
            <a:ext cx="6532245" cy="1646992"/>
          </a:xfrm>
          <a:prstGeom prst="roundRect">
            <a:avLst>
              <a:gd name="adj" fmla="val 5705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1796" y="6458259"/>
            <a:ext cx="314563" cy="3931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38918" y="6055113"/>
            <a:ext cx="2796421" cy="349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IS Requirements</a:t>
            </a:r>
            <a:endParaRPr lang="en-US" sz="2400" dirty="0"/>
          </a:p>
        </p:txBody>
      </p:sp>
      <p:sp>
        <p:nvSpPr>
          <p:cNvPr id="21" name="Text 15"/>
          <p:cNvSpPr/>
          <p:nvPr/>
        </p:nvSpPr>
        <p:spPr>
          <a:xfrm>
            <a:off x="7538918" y="6538864"/>
            <a:ext cx="6084808" cy="715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IS requirements for centralization of Accounts Receivable function</a:t>
            </a:r>
            <a:endParaRPr lang="en-US" dirty="0"/>
          </a:p>
        </p:txBody>
      </p:sp>
      <p:sp>
        <p:nvSpPr>
          <p:cNvPr id="22" name="Holder 5">
            <a:extLst>
              <a:ext uri="{FF2B5EF4-FFF2-40B4-BE49-F238E27FC236}">
                <a16:creationId xmlns:a16="http://schemas.microsoft.com/office/drawing/2014/main" id="{D237E7A5-EEB2-1C93-2DDE-491D221B207D}"/>
              </a:ext>
            </a:extLst>
          </p:cNvPr>
          <p:cNvSpPr txBox="1">
            <a:spLocks/>
          </p:cNvSpPr>
          <p:nvPr/>
        </p:nvSpPr>
        <p:spPr>
          <a:xfrm>
            <a:off x="515462" y="7868320"/>
            <a:ext cx="4623435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rgbClr val="7F7F7F"/>
                </a:solidFill>
                <a:effectLst/>
                <a:latin typeface="Microsoft Sans Serif" panose="020B0604020202020204" pitchFamily="34" charset="0"/>
                <a:ea typeface="Calibri" panose="020F0502020204030204" pitchFamily="34" charset="0"/>
                <a:cs typeface="Microsoft Sans Serif" panose="020B0604020202020204" pitchFamily="34" charset="0"/>
              </a:rPr>
              <a:t>© 100-Day Advisors    MandAPlaybook.com</a:t>
            </a:r>
            <a:endParaRPr lang="en-US" sz="1200" dirty="0">
              <a:effectLst/>
              <a:latin typeface="Microsoft Sans Serif" panose="020B0604020202020204" pitchFamily="34" charset="0"/>
              <a:ea typeface="Calibri" panose="020F0502020204030204" pitchFamily="34" charset="0"/>
              <a:cs typeface="Microsoft Sans Serif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3006</TotalTime>
  <Words>1607</Words>
  <Application>Microsoft Macintosh PowerPoint</Application>
  <PresentationFormat>Custom</PresentationFormat>
  <Paragraphs>406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Century Gothic</vt:lpstr>
      <vt:lpstr>Funnel Sans</vt:lpstr>
      <vt:lpstr>Garamond</vt:lpstr>
      <vt:lpstr>Microsoft Sans Serif</vt:lpstr>
      <vt:lpstr>Mona Sans Semi Bold</vt:lpstr>
      <vt:lpstr>Montserrat</vt:lpstr>
      <vt:lpstr>Poppins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JOE ABERGER</cp:lastModifiedBy>
  <cp:revision>16</cp:revision>
  <cp:lastPrinted>2025-05-21T15:55:25Z</cp:lastPrinted>
  <dcterms:created xsi:type="dcterms:W3CDTF">2025-05-20T15:54:15Z</dcterms:created>
  <dcterms:modified xsi:type="dcterms:W3CDTF">2026-06-17T16:36:09Z</dcterms:modified>
</cp:coreProperties>
</file>